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3" r:id="rId6"/>
    <p:sldId id="270" r:id="rId7"/>
    <p:sldId id="264" r:id="rId8"/>
    <p:sldId id="265" r:id="rId9"/>
    <p:sldId id="266" r:id="rId10"/>
    <p:sldId id="273" r:id="rId11"/>
    <p:sldId id="267" r:id="rId12"/>
    <p:sldId id="268" r:id="rId13"/>
    <p:sldId id="27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2835"/>
    <a:srgbClr val="4A163C"/>
    <a:srgbClr val="11520E"/>
    <a:srgbClr val="E49278"/>
    <a:srgbClr val="5CDE4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9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85A072-147B-445C-A0BD-91962C55CB90}" type="doc">
      <dgm:prSet loTypeId="urn:microsoft.com/office/officeart/2005/8/layout/hierarchy2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9BAD16B6-A984-4F79-B52F-EB8F72130D6F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ЦЕНТР</a:t>
          </a:r>
          <a:endParaRPr lang="ru-RU" b="1" dirty="0">
            <a:solidFill>
              <a:srgbClr val="002060"/>
            </a:solidFill>
          </a:endParaRPr>
        </a:p>
      </dgm:t>
    </dgm:pt>
    <dgm:pt modelId="{DCC99F92-3C0A-441E-B352-DBEE4B3E6205}" type="parTrans" cxnId="{480FEE29-9A21-4FF4-9F00-1E0C4B4C452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2DE4975-D949-4914-9873-09C5433BF3DA}" type="sibTrans" cxnId="{480FEE29-9A21-4FF4-9F00-1E0C4B4C4525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B3A5443-516C-4B03-920A-2A80D0810F00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МОНО</a:t>
          </a:r>
          <a:endParaRPr lang="ru-RU" b="1" dirty="0">
            <a:solidFill>
              <a:srgbClr val="002060"/>
            </a:solidFill>
          </a:endParaRPr>
        </a:p>
      </dgm:t>
    </dgm:pt>
    <dgm:pt modelId="{A2A548CD-0377-46FC-B9A5-B960FFDFA6DD}" type="parTrans" cxnId="{C12D1B58-C21D-4B59-AE4D-74D65FA91A8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13A0542-F9AC-4565-90B7-F8096CF306D2}" type="sibTrans" cxnId="{C12D1B58-C21D-4B59-AE4D-74D65FA91A8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1B89510-326D-42B4-84C0-11C610616146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Комплексные</a:t>
          </a:r>
          <a:endParaRPr lang="ru-RU" b="1" dirty="0">
            <a:solidFill>
              <a:srgbClr val="002060"/>
            </a:solidFill>
          </a:endParaRPr>
        </a:p>
      </dgm:t>
    </dgm:pt>
    <dgm:pt modelId="{F2D06AE4-6A3F-4E70-B6F3-DECC38854DC8}" type="parTrans" cxnId="{D525F7AB-25FE-4779-A163-1567AC55434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AF9B3513-27A7-49B1-AE39-F9B45000CFEA}" type="sibTrans" cxnId="{D525F7AB-25FE-4779-A163-1567AC55434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BD6DA5F-820A-4D2B-A5B1-C09EF61E5858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Подразделение 1</a:t>
          </a:r>
          <a:endParaRPr lang="ru-RU" b="1" dirty="0">
            <a:solidFill>
              <a:srgbClr val="002060"/>
            </a:solidFill>
          </a:endParaRPr>
        </a:p>
      </dgm:t>
    </dgm:pt>
    <dgm:pt modelId="{EB8558B4-D985-4A17-8EBC-0C7B48915F26}" type="parTrans" cxnId="{1839122E-803C-44FC-B572-97661EC74F4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5FC83EC5-B3E9-4ED0-BDD5-28B9E0A3617E}" type="sibTrans" cxnId="{1839122E-803C-44FC-B572-97661EC74F4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C3A88CD-97A1-437C-BB91-3D98EB4DDA8C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Подразделение 2</a:t>
          </a:r>
          <a:endParaRPr lang="ru-RU" b="1" dirty="0">
            <a:solidFill>
              <a:srgbClr val="002060"/>
            </a:solidFill>
          </a:endParaRPr>
        </a:p>
      </dgm:t>
    </dgm:pt>
    <dgm:pt modelId="{AC5CC813-1535-4535-9EBF-923D43179AC9}" type="parTrans" cxnId="{511491BA-BB34-4F31-81BC-79599BDB67E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76ADD70-3415-4694-AAD2-96B25DF00788}" type="sibTrans" cxnId="{511491BA-BB34-4F31-81BC-79599BDB67E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1B1C963-4EDD-49EF-9AF6-BC2E0196F03F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Подразделение 3</a:t>
          </a:r>
          <a:endParaRPr lang="ru-RU" b="1" dirty="0">
            <a:solidFill>
              <a:srgbClr val="002060"/>
            </a:solidFill>
          </a:endParaRPr>
        </a:p>
      </dgm:t>
    </dgm:pt>
    <dgm:pt modelId="{BFB3EC5F-55E3-490F-A954-6A6FF05C908A}" type="parTrans" cxnId="{F2CBDF1C-0917-42BC-9E9C-005445BBD17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B1E2701-93B2-468D-8C5C-6C1BC8F3BCFF}" type="sibTrans" cxnId="{F2CBDF1C-0917-42BC-9E9C-005445BBD17F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52297A2-BD6E-4E52-ACDA-E466E5FB7379}" type="pres">
      <dgm:prSet presAssocID="{1E85A072-147B-445C-A0BD-91962C55CB9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AC43EA-8B29-42AB-AC01-8037BA24A0EC}" type="pres">
      <dgm:prSet presAssocID="{9BAD16B6-A984-4F79-B52F-EB8F72130D6F}" presName="root1" presStyleCnt="0"/>
      <dgm:spPr/>
    </dgm:pt>
    <dgm:pt modelId="{1312B1CD-F88E-4F44-AC02-0209432FE4F5}" type="pres">
      <dgm:prSet presAssocID="{9BAD16B6-A984-4F79-B52F-EB8F72130D6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4B9099-FF77-491D-A2AD-E5A509AB2C3A}" type="pres">
      <dgm:prSet presAssocID="{9BAD16B6-A984-4F79-B52F-EB8F72130D6F}" presName="level2hierChild" presStyleCnt="0"/>
      <dgm:spPr/>
    </dgm:pt>
    <dgm:pt modelId="{00A10DFA-00A0-409F-AE9A-905E388FBFFE}" type="pres">
      <dgm:prSet presAssocID="{A2A548CD-0377-46FC-B9A5-B960FFDFA6D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2802ABE2-4071-4525-8768-F1C79BCD7AC7}" type="pres">
      <dgm:prSet presAssocID="{A2A548CD-0377-46FC-B9A5-B960FFDFA6D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560B5E72-1804-4755-8CB6-4C74A93E0AD7}" type="pres">
      <dgm:prSet presAssocID="{3B3A5443-516C-4B03-920A-2A80D0810F00}" presName="root2" presStyleCnt="0"/>
      <dgm:spPr/>
    </dgm:pt>
    <dgm:pt modelId="{E52A4364-4DC8-4087-8B33-A0C5E1508D09}" type="pres">
      <dgm:prSet presAssocID="{3B3A5443-516C-4B03-920A-2A80D0810F0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6ED12E-FA61-4294-B29C-9031052A3163}" type="pres">
      <dgm:prSet presAssocID="{3B3A5443-516C-4B03-920A-2A80D0810F00}" presName="level3hierChild" presStyleCnt="0"/>
      <dgm:spPr/>
    </dgm:pt>
    <dgm:pt modelId="{5723B675-4A98-45F5-9E69-BAB7DC07E2E8}" type="pres">
      <dgm:prSet presAssocID="{F2D06AE4-6A3F-4E70-B6F3-DECC38854DC8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C8A7247-A1E9-4B9F-86BD-A9E86FB1889F}" type="pres">
      <dgm:prSet presAssocID="{F2D06AE4-6A3F-4E70-B6F3-DECC38854DC8}" presName="connTx" presStyleLbl="parChTrans1D2" presStyleIdx="1" presStyleCnt="2"/>
      <dgm:spPr/>
      <dgm:t>
        <a:bodyPr/>
        <a:lstStyle/>
        <a:p>
          <a:endParaRPr lang="ru-RU"/>
        </a:p>
      </dgm:t>
    </dgm:pt>
    <dgm:pt modelId="{812D17ED-B324-4EA4-8F7E-6B5987BB7920}" type="pres">
      <dgm:prSet presAssocID="{B1B89510-326D-42B4-84C0-11C610616146}" presName="root2" presStyleCnt="0"/>
      <dgm:spPr/>
    </dgm:pt>
    <dgm:pt modelId="{0AC7B25A-48DC-4040-AF1D-F643642DE888}" type="pres">
      <dgm:prSet presAssocID="{B1B89510-326D-42B4-84C0-11C61061614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045C23-E344-411E-B92E-85A907681384}" type="pres">
      <dgm:prSet presAssocID="{B1B89510-326D-42B4-84C0-11C610616146}" presName="level3hierChild" presStyleCnt="0"/>
      <dgm:spPr/>
    </dgm:pt>
    <dgm:pt modelId="{99708BD2-B960-4A4E-AA1E-01C8C4EA6CD0}" type="pres">
      <dgm:prSet presAssocID="{EB8558B4-D985-4A17-8EBC-0C7B48915F26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5D1D4A83-352E-4D29-948F-AD15F92A7809}" type="pres">
      <dgm:prSet presAssocID="{EB8558B4-D985-4A17-8EBC-0C7B48915F26}" presName="connTx" presStyleLbl="parChTrans1D3" presStyleIdx="0" presStyleCnt="3"/>
      <dgm:spPr/>
      <dgm:t>
        <a:bodyPr/>
        <a:lstStyle/>
        <a:p>
          <a:endParaRPr lang="ru-RU"/>
        </a:p>
      </dgm:t>
    </dgm:pt>
    <dgm:pt modelId="{84686908-0985-49AB-8812-2130F63C1D23}" type="pres">
      <dgm:prSet presAssocID="{6BD6DA5F-820A-4D2B-A5B1-C09EF61E5858}" presName="root2" presStyleCnt="0"/>
      <dgm:spPr/>
    </dgm:pt>
    <dgm:pt modelId="{30649D08-A1F4-45ED-913A-024958F6AAC6}" type="pres">
      <dgm:prSet presAssocID="{6BD6DA5F-820A-4D2B-A5B1-C09EF61E5858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911686-E527-482B-AD87-B453FDB448C3}" type="pres">
      <dgm:prSet presAssocID="{6BD6DA5F-820A-4D2B-A5B1-C09EF61E5858}" presName="level3hierChild" presStyleCnt="0"/>
      <dgm:spPr/>
    </dgm:pt>
    <dgm:pt modelId="{AB17337C-7DC5-4DD0-BF5F-15007F129ACB}" type="pres">
      <dgm:prSet presAssocID="{AC5CC813-1535-4535-9EBF-923D43179AC9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35F5B29A-7030-43B8-913E-C3264E10AAB8}" type="pres">
      <dgm:prSet presAssocID="{AC5CC813-1535-4535-9EBF-923D43179AC9}" presName="connTx" presStyleLbl="parChTrans1D3" presStyleIdx="1" presStyleCnt="3"/>
      <dgm:spPr/>
      <dgm:t>
        <a:bodyPr/>
        <a:lstStyle/>
        <a:p>
          <a:endParaRPr lang="ru-RU"/>
        </a:p>
      </dgm:t>
    </dgm:pt>
    <dgm:pt modelId="{05B7CC2B-82C7-4164-B024-BD9F2D4C5480}" type="pres">
      <dgm:prSet presAssocID="{2C3A88CD-97A1-437C-BB91-3D98EB4DDA8C}" presName="root2" presStyleCnt="0"/>
      <dgm:spPr/>
    </dgm:pt>
    <dgm:pt modelId="{39A85728-601B-4BB4-B6AE-9ED7668006A8}" type="pres">
      <dgm:prSet presAssocID="{2C3A88CD-97A1-437C-BB91-3D98EB4DDA8C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3F6496-D94F-4FCD-8832-C914B04F3A6D}" type="pres">
      <dgm:prSet presAssocID="{2C3A88CD-97A1-437C-BB91-3D98EB4DDA8C}" presName="level3hierChild" presStyleCnt="0"/>
      <dgm:spPr/>
    </dgm:pt>
    <dgm:pt modelId="{AAFABBF4-D194-4991-92CD-A4AE44F2DA98}" type="pres">
      <dgm:prSet presAssocID="{BFB3EC5F-55E3-490F-A954-6A6FF05C908A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DDADEADB-2277-4371-B03B-AC00ACF792A0}" type="pres">
      <dgm:prSet presAssocID="{BFB3EC5F-55E3-490F-A954-6A6FF05C908A}" presName="connTx" presStyleLbl="parChTrans1D3" presStyleIdx="2" presStyleCnt="3"/>
      <dgm:spPr/>
      <dgm:t>
        <a:bodyPr/>
        <a:lstStyle/>
        <a:p>
          <a:endParaRPr lang="ru-RU"/>
        </a:p>
      </dgm:t>
    </dgm:pt>
    <dgm:pt modelId="{7E280BFD-1932-4CAD-ACEE-8507B0A6278C}" type="pres">
      <dgm:prSet presAssocID="{C1B1C963-4EDD-49EF-9AF6-BC2E0196F03F}" presName="root2" presStyleCnt="0"/>
      <dgm:spPr/>
    </dgm:pt>
    <dgm:pt modelId="{09EB5603-7DC7-4A43-AB22-0929EB43736F}" type="pres">
      <dgm:prSet presAssocID="{C1B1C963-4EDD-49EF-9AF6-BC2E0196F03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856947-00E5-449D-B713-89DD53A1A424}" type="pres">
      <dgm:prSet presAssocID="{C1B1C963-4EDD-49EF-9AF6-BC2E0196F03F}" presName="level3hierChild" presStyleCnt="0"/>
      <dgm:spPr/>
    </dgm:pt>
  </dgm:ptLst>
  <dgm:cxnLst>
    <dgm:cxn modelId="{293398C9-9718-4BF5-9057-230995A4B229}" type="presOf" srcId="{F2D06AE4-6A3F-4E70-B6F3-DECC38854DC8}" destId="{5C8A7247-A1E9-4B9F-86BD-A9E86FB1889F}" srcOrd="1" destOrd="0" presId="urn:microsoft.com/office/officeart/2005/8/layout/hierarchy2"/>
    <dgm:cxn modelId="{A605607D-AEAB-44EE-98B3-E85C1175CA5F}" type="presOf" srcId="{BFB3EC5F-55E3-490F-A954-6A6FF05C908A}" destId="{AAFABBF4-D194-4991-92CD-A4AE44F2DA98}" srcOrd="0" destOrd="0" presId="urn:microsoft.com/office/officeart/2005/8/layout/hierarchy2"/>
    <dgm:cxn modelId="{64448DE8-13F2-428B-A875-37165D84BF6A}" type="presOf" srcId="{1E85A072-147B-445C-A0BD-91962C55CB90}" destId="{152297A2-BD6E-4E52-ACDA-E466E5FB7379}" srcOrd="0" destOrd="0" presId="urn:microsoft.com/office/officeart/2005/8/layout/hierarchy2"/>
    <dgm:cxn modelId="{1234041F-53EE-4151-B58F-B4BF872D650F}" type="presOf" srcId="{2C3A88CD-97A1-437C-BB91-3D98EB4DDA8C}" destId="{39A85728-601B-4BB4-B6AE-9ED7668006A8}" srcOrd="0" destOrd="0" presId="urn:microsoft.com/office/officeart/2005/8/layout/hierarchy2"/>
    <dgm:cxn modelId="{5D2D228A-CCF3-4715-B430-CA00E447922D}" type="presOf" srcId="{BFB3EC5F-55E3-490F-A954-6A6FF05C908A}" destId="{DDADEADB-2277-4371-B03B-AC00ACF792A0}" srcOrd="1" destOrd="0" presId="urn:microsoft.com/office/officeart/2005/8/layout/hierarchy2"/>
    <dgm:cxn modelId="{C12D1B58-C21D-4B59-AE4D-74D65FA91A8F}" srcId="{9BAD16B6-A984-4F79-B52F-EB8F72130D6F}" destId="{3B3A5443-516C-4B03-920A-2A80D0810F00}" srcOrd="0" destOrd="0" parTransId="{A2A548CD-0377-46FC-B9A5-B960FFDFA6DD}" sibTransId="{413A0542-F9AC-4565-90B7-F8096CF306D2}"/>
    <dgm:cxn modelId="{21B373F3-22F5-457D-AD62-DB1DFE9611E0}" type="presOf" srcId="{AC5CC813-1535-4535-9EBF-923D43179AC9}" destId="{AB17337C-7DC5-4DD0-BF5F-15007F129ACB}" srcOrd="0" destOrd="0" presId="urn:microsoft.com/office/officeart/2005/8/layout/hierarchy2"/>
    <dgm:cxn modelId="{8ED25CF1-8EF2-4688-AE49-4C132F3F1F87}" type="presOf" srcId="{A2A548CD-0377-46FC-B9A5-B960FFDFA6DD}" destId="{2802ABE2-4071-4525-8768-F1C79BCD7AC7}" srcOrd="1" destOrd="0" presId="urn:microsoft.com/office/officeart/2005/8/layout/hierarchy2"/>
    <dgm:cxn modelId="{798FC287-5C81-4AD5-AED7-F1084C3A3350}" type="presOf" srcId="{6BD6DA5F-820A-4D2B-A5B1-C09EF61E5858}" destId="{30649D08-A1F4-45ED-913A-024958F6AAC6}" srcOrd="0" destOrd="0" presId="urn:microsoft.com/office/officeart/2005/8/layout/hierarchy2"/>
    <dgm:cxn modelId="{8BA95552-E819-4F55-8991-F4494E886360}" type="presOf" srcId="{3B3A5443-516C-4B03-920A-2A80D0810F00}" destId="{E52A4364-4DC8-4087-8B33-A0C5E1508D09}" srcOrd="0" destOrd="0" presId="urn:microsoft.com/office/officeart/2005/8/layout/hierarchy2"/>
    <dgm:cxn modelId="{1E8B0683-8898-4367-8075-4D8A4D892244}" type="presOf" srcId="{EB8558B4-D985-4A17-8EBC-0C7B48915F26}" destId="{99708BD2-B960-4A4E-AA1E-01C8C4EA6CD0}" srcOrd="0" destOrd="0" presId="urn:microsoft.com/office/officeart/2005/8/layout/hierarchy2"/>
    <dgm:cxn modelId="{730A133F-185B-4205-B4D9-4E949FC71FE9}" type="presOf" srcId="{9BAD16B6-A984-4F79-B52F-EB8F72130D6F}" destId="{1312B1CD-F88E-4F44-AC02-0209432FE4F5}" srcOrd="0" destOrd="0" presId="urn:microsoft.com/office/officeart/2005/8/layout/hierarchy2"/>
    <dgm:cxn modelId="{33E4654C-4EFF-48A6-8FC9-F68741ACC87F}" type="presOf" srcId="{F2D06AE4-6A3F-4E70-B6F3-DECC38854DC8}" destId="{5723B675-4A98-45F5-9E69-BAB7DC07E2E8}" srcOrd="0" destOrd="0" presId="urn:microsoft.com/office/officeart/2005/8/layout/hierarchy2"/>
    <dgm:cxn modelId="{1839122E-803C-44FC-B572-97661EC74F48}" srcId="{B1B89510-326D-42B4-84C0-11C610616146}" destId="{6BD6DA5F-820A-4D2B-A5B1-C09EF61E5858}" srcOrd="0" destOrd="0" parTransId="{EB8558B4-D985-4A17-8EBC-0C7B48915F26}" sibTransId="{5FC83EC5-B3E9-4ED0-BDD5-28B9E0A3617E}"/>
    <dgm:cxn modelId="{515BA1F2-9804-4CAD-AFF6-1CCC7A865AFE}" type="presOf" srcId="{B1B89510-326D-42B4-84C0-11C610616146}" destId="{0AC7B25A-48DC-4040-AF1D-F643642DE888}" srcOrd="0" destOrd="0" presId="urn:microsoft.com/office/officeart/2005/8/layout/hierarchy2"/>
    <dgm:cxn modelId="{1452B3C1-2740-4AAC-A588-11C16DEBBF56}" type="presOf" srcId="{AC5CC813-1535-4535-9EBF-923D43179AC9}" destId="{35F5B29A-7030-43B8-913E-C3264E10AAB8}" srcOrd="1" destOrd="0" presId="urn:microsoft.com/office/officeart/2005/8/layout/hierarchy2"/>
    <dgm:cxn modelId="{48E8E1E5-4388-4B5E-A7E7-C94EE33D9FB9}" type="presOf" srcId="{C1B1C963-4EDD-49EF-9AF6-BC2E0196F03F}" destId="{09EB5603-7DC7-4A43-AB22-0929EB43736F}" srcOrd="0" destOrd="0" presId="urn:microsoft.com/office/officeart/2005/8/layout/hierarchy2"/>
    <dgm:cxn modelId="{480FEE29-9A21-4FF4-9F00-1E0C4B4C4525}" srcId="{1E85A072-147B-445C-A0BD-91962C55CB90}" destId="{9BAD16B6-A984-4F79-B52F-EB8F72130D6F}" srcOrd="0" destOrd="0" parTransId="{DCC99F92-3C0A-441E-B352-DBEE4B3E6205}" sibTransId="{42DE4975-D949-4914-9873-09C5433BF3DA}"/>
    <dgm:cxn modelId="{D525F7AB-25FE-4779-A163-1567AC554342}" srcId="{9BAD16B6-A984-4F79-B52F-EB8F72130D6F}" destId="{B1B89510-326D-42B4-84C0-11C610616146}" srcOrd="1" destOrd="0" parTransId="{F2D06AE4-6A3F-4E70-B6F3-DECC38854DC8}" sibTransId="{AF9B3513-27A7-49B1-AE39-F9B45000CFEA}"/>
    <dgm:cxn modelId="{F2CBDF1C-0917-42BC-9E9C-005445BBD17F}" srcId="{B1B89510-326D-42B4-84C0-11C610616146}" destId="{C1B1C963-4EDD-49EF-9AF6-BC2E0196F03F}" srcOrd="2" destOrd="0" parTransId="{BFB3EC5F-55E3-490F-A954-6A6FF05C908A}" sibTransId="{BB1E2701-93B2-468D-8C5C-6C1BC8F3BCFF}"/>
    <dgm:cxn modelId="{CFE3AD1E-B94F-4D6A-9B6F-7D141D450CB2}" type="presOf" srcId="{A2A548CD-0377-46FC-B9A5-B960FFDFA6DD}" destId="{00A10DFA-00A0-409F-AE9A-905E388FBFFE}" srcOrd="0" destOrd="0" presId="urn:microsoft.com/office/officeart/2005/8/layout/hierarchy2"/>
    <dgm:cxn modelId="{511491BA-BB34-4F31-81BC-79599BDB67E0}" srcId="{B1B89510-326D-42B4-84C0-11C610616146}" destId="{2C3A88CD-97A1-437C-BB91-3D98EB4DDA8C}" srcOrd="1" destOrd="0" parTransId="{AC5CC813-1535-4535-9EBF-923D43179AC9}" sibTransId="{376ADD70-3415-4694-AAD2-96B25DF00788}"/>
    <dgm:cxn modelId="{885FCC7B-66A4-4BF1-ACA2-41426B46B73F}" type="presOf" srcId="{EB8558B4-D985-4A17-8EBC-0C7B48915F26}" destId="{5D1D4A83-352E-4D29-948F-AD15F92A7809}" srcOrd="1" destOrd="0" presId="urn:microsoft.com/office/officeart/2005/8/layout/hierarchy2"/>
    <dgm:cxn modelId="{A2E94A78-FBDB-4D65-A21D-927D84C50E20}" type="presParOf" srcId="{152297A2-BD6E-4E52-ACDA-E466E5FB7379}" destId="{5BAC43EA-8B29-42AB-AC01-8037BA24A0EC}" srcOrd="0" destOrd="0" presId="urn:microsoft.com/office/officeart/2005/8/layout/hierarchy2"/>
    <dgm:cxn modelId="{4FF3BC6A-FBFD-4327-928F-D227DC59594D}" type="presParOf" srcId="{5BAC43EA-8B29-42AB-AC01-8037BA24A0EC}" destId="{1312B1CD-F88E-4F44-AC02-0209432FE4F5}" srcOrd="0" destOrd="0" presId="urn:microsoft.com/office/officeart/2005/8/layout/hierarchy2"/>
    <dgm:cxn modelId="{92FC7645-4056-4B8D-8792-5EB4B1C63216}" type="presParOf" srcId="{5BAC43EA-8B29-42AB-AC01-8037BA24A0EC}" destId="{C24B9099-FF77-491D-A2AD-E5A509AB2C3A}" srcOrd="1" destOrd="0" presId="urn:microsoft.com/office/officeart/2005/8/layout/hierarchy2"/>
    <dgm:cxn modelId="{3D1050D9-39D9-486F-B790-6B854E592B5F}" type="presParOf" srcId="{C24B9099-FF77-491D-A2AD-E5A509AB2C3A}" destId="{00A10DFA-00A0-409F-AE9A-905E388FBFFE}" srcOrd="0" destOrd="0" presId="urn:microsoft.com/office/officeart/2005/8/layout/hierarchy2"/>
    <dgm:cxn modelId="{F1AE2AE7-3357-40F4-AF0D-D2AE965F7DC6}" type="presParOf" srcId="{00A10DFA-00A0-409F-AE9A-905E388FBFFE}" destId="{2802ABE2-4071-4525-8768-F1C79BCD7AC7}" srcOrd="0" destOrd="0" presId="urn:microsoft.com/office/officeart/2005/8/layout/hierarchy2"/>
    <dgm:cxn modelId="{B29A1F65-B1C0-4717-B0FE-640DAAA57A1B}" type="presParOf" srcId="{C24B9099-FF77-491D-A2AD-E5A509AB2C3A}" destId="{560B5E72-1804-4755-8CB6-4C74A93E0AD7}" srcOrd="1" destOrd="0" presId="urn:microsoft.com/office/officeart/2005/8/layout/hierarchy2"/>
    <dgm:cxn modelId="{B92CE2D3-FB48-4282-96B0-F3D7A83B8687}" type="presParOf" srcId="{560B5E72-1804-4755-8CB6-4C74A93E0AD7}" destId="{E52A4364-4DC8-4087-8B33-A0C5E1508D09}" srcOrd="0" destOrd="0" presId="urn:microsoft.com/office/officeart/2005/8/layout/hierarchy2"/>
    <dgm:cxn modelId="{1CE2228B-FCB8-41AB-83AF-9C8D3C74CD23}" type="presParOf" srcId="{560B5E72-1804-4755-8CB6-4C74A93E0AD7}" destId="{996ED12E-FA61-4294-B29C-9031052A3163}" srcOrd="1" destOrd="0" presId="urn:microsoft.com/office/officeart/2005/8/layout/hierarchy2"/>
    <dgm:cxn modelId="{9CE024C2-3951-4FA4-A24F-2A108A4E4F19}" type="presParOf" srcId="{C24B9099-FF77-491D-A2AD-E5A509AB2C3A}" destId="{5723B675-4A98-45F5-9E69-BAB7DC07E2E8}" srcOrd="2" destOrd="0" presId="urn:microsoft.com/office/officeart/2005/8/layout/hierarchy2"/>
    <dgm:cxn modelId="{95B74C45-B1B8-400C-A8C2-FE998FA35545}" type="presParOf" srcId="{5723B675-4A98-45F5-9E69-BAB7DC07E2E8}" destId="{5C8A7247-A1E9-4B9F-86BD-A9E86FB1889F}" srcOrd="0" destOrd="0" presId="urn:microsoft.com/office/officeart/2005/8/layout/hierarchy2"/>
    <dgm:cxn modelId="{5B164ACF-167F-43D9-8B2C-ADBEE5A6BB16}" type="presParOf" srcId="{C24B9099-FF77-491D-A2AD-E5A509AB2C3A}" destId="{812D17ED-B324-4EA4-8F7E-6B5987BB7920}" srcOrd="3" destOrd="0" presId="urn:microsoft.com/office/officeart/2005/8/layout/hierarchy2"/>
    <dgm:cxn modelId="{D6F77222-FE46-4C17-BF96-8CDE14E8B476}" type="presParOf" srcId="{812D17ED-B324-4EA4-8F7E-6B5987BB7920}" destId="{0AC7B25A-48DC-4040-AF1D-F643642DE888}" srcOrd="0" destOrd="0" presId="urn:microsoft.com/office/officeart/2005/8/layout/hierarchy2"/>
    <dgm:cxn modelId="{B3ADF101-F9A0-4B91-9DBB-D152F5E656E3}" type="presParOf" srcId="{812D17ED-B324-4EA4-8F7E-6B5987BB7920}" destId="{76045C23-E344-411E-B92E-85A907681384}" srcOrd="1" destOrd="0" presId="urn:microsoft.com/office/officeart/2005/8/layout/hierarchy2"/>
    <dgm:cxn modelId="{D3297C2F-CABB-4FE2-AAF3-C3239655C1D6}" type="presParOf" srcId="{76045C23-E344-411E-B92E-85A907681384}" destId="{99708BD2-B960-4A4E-AA1E-01C8C4EA6CD0}" srcOrd="0" destOrd="0" presId="urn:microsoft.com/office/officeart/2005/8/layout/hierarchy2"/>
    <dgm:cxn modelId="{499403BC-B3A7-47D4-9744-78D4D5C8F25C}" type="presParOf" srcId="{99708BD2-B960-4A4E-AA1E-01C8C4EA6CD0}" destId="{5D1D4A83-352E-4D29-948F-AD15F92A7809}" srcOrd="0" destOrd="0" presId="urn:microsoft.com/office/officeart/2005/8/layout/hierarchy2"/>
    <dgm:cxn modelId="{48CDD398-C761-4058-B6C3-F95B7C42BCAC}" type="presParOf" srcId="{76045C23-E344-411E-B92E-85A907681384}" destId="{84686908-0985-49AB-8812-2130F63C1D23}" srcOrd="1" destOrd="0" presId="urn:microsoft.com/office/officeart/2005/8/layout/hierarchy2"/>
    <dgm:cxn modelId="{7EFFA84D-579D-49F1-93A7-CD34933821ED}" type="presParOf" srcId="{84686908-0985-49AB-8812-2130F63C1D23}" destId="{30649D08-A1F4-45ED-913A-024958F6AAC6}" srcOrd="0" destOrd="0" presId="urn:microsoft.com/office/officeart/2005/8/layout/hierarchy2"/>
    <dgm:cxn modelId="{565E3DBC-2BB4-4296-8F7B-E615C6064C1B}" type="presParOf" srcId="{84686908-0985-49AB-8812-2130F63C1D23}" destId="{DB911686-E527-482B-AD87-B453FDB448C3}" srcOrd="1" destOrd="0" presId="urn:microsoft.com/office/officeart/2005/8/layout/hierarchy2"/>
    <dgm:cxn modelId="{31322734-09EC-46FF-B8A0-2D62A989AB4F}" type="presParOf" srcId="{76045C23-E344-411E-B92E-85A907681384}" destId="{AB17337C-7DC5-4DD0-BF5F-15007F129ACB}" srcOrd="2" destOrd="0" presId="urn:microsoft.com/office/officeart/2005/8/layout/hierarchy2"/>
    <dgm:cxn modelId="{98279538-9EB1-41E5-8B59-1EA5B732AA24}" type="presParOf" srcId="{AB17337C-7DC5-4DD0-BF5F-15007F129ACB}" destId="{35F5B29A-7030-43B8-913E-C3264E10AAB8}" srcOrd="0" destOrd="0" presId="urn:microsoft.com/office/officeart/2005/8/layout/hierarchy2"/>
    <dgm:cxn modelId="{EB60426C-6DC0-472E-A278-1D9A9C50F999}" type="presParOf" srcId="{76045C23-E344-411E-B92E-85A907681384}" destId="{05B7CC2B-82C7-4164-B024-BD9F2D4C5480}" srcOrd="3" destOrd="0" presId="urn:microsoft.com/office/officeart/2005/8/layout/hierarchy2"/>
    <dgm:cxn modelId="{58FE04F6-1856-4809-8C5A-4BF3C10C74A9}" type="presParOf" srcId="{05B7CC2B-82C7-4164-B024-BD9F2D4C5480}" destId="{39A85728-601B-4BB4-B6AE-9ED7668006A8}" srcOrd="0" destOrd="0" presId="urn:microsoft.com/office/officeart/2005/8/layout/hierarchy2"/>
    <dgm:cxn modelId="{67675D7C-87ED-481D-AE11-789D8F565ECE}" type="presParOf" srcId="{05B7CC2B-82C7-4164-B024-BD9F2D4C5480}" destId="{713F6496-D94F-4FCD-8832-C914B04F3A6D}" srcOrd="1" destOrd="0" presId="urn:microsoft.com/office/officeart/2005/8/layout/hierarchy2"/>
    <dgm:cxn modelId="{7927A2BB-3275-49CD-A746-700CD3F4601E}" type="presParOf" srcId="{76045C23-E344-411E-B92E-85A907681384}" destId="{AAFABBF4-D194-4991-92CD-A4AE44F2DA98}" srcOrd="4" destOrd="0" presId="urn:microsoft.com/office/officeart/2005/8/layout/hierarchy2"/>
    <dgm:cxn modelId="{6318A475-738E-47CD-B870-B7F51EA7CFE7}" type="presParOf" srcId="{AAFABBF4-D194-4991-92CD-A4AE44F2DA98}" destId="{DDADEADB-2277-4371-B03B-AC00ACF792A0}" srcOrd="0" destOrd="0" presId="urn:microsoft.com/office/officeart/2005/8/layout/hierarchy2"/>
    <dgm:cxn modelId="{CF108C9A-DB78-49F3-A550-0CC4B002FBF6}" type="presParOf" srcId="{76045C23-E344-411E-B92E-85A907681384}" destId="{7E280BFD-1932-4CAD-ACEE-8507B0A6278C}" srcOrd="5" destOrd="0" presId="urn:microsoft.com/office/officeart/2005/8/layout/hierarchy2"/>
    <dgm:cxn modelId="{120A8206-5B9C-4BAF-A7F2-B3B8F4A16307}" type="presParOf" srcId="{7E280BFD-1932-4CAD-ACEE-8507B0A6278C}" destId="{09EB5603-7DC7-4A43-AB22-0929EB43736F}" srcOrd="0" destOrd="0" presId="urn:microsoft.com/office/officeart/2005/8/layout/hierarchy2"/>
    <dgm:cxn modelId="{E2052675-336E-41BA-A891-B83DE4298AE5}" type="presParOf" srcId="{7E280BFD-1932-4CAD-ACEE-8507B0A6278C}" destId="{98856947-00E5-449D-B713-89DD53A1A42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F99B31E7-E250-4868-8C3A-0452E4E5F44A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E1F32-DAFE-4C7F-8B69-0C917E126A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056FA-F5A2-4AA4-BE21-EA4E162A045E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69A0-1310-4500-9AAE-F4D27891B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C6FF3-720C-4454-8F85-B30331094EA7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B6E83-5182-4ABC-A5E4-5481517C2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3E7AD-8FC9-42D2-9FF8-FB0F4F1DB8CC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441D0-E57E-4C46-A631-C93C2B37D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0E466-400F-46E2-B330-7E4F4567D225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1DC68-3873-44A6-B204-414CA6F0D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A2F0C-37A0-4D7D-90BA-7D44CDD46D15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6B4BB-6A46-4ADE-85C3-90E4B6CAD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60870-7756-4DEC-A606-96867A7D7DE7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E9A97-0257-4ACC-B107-A61126460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2FAAA-9E32-4C96-A17C-68CAF0F1D387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B6810-538B-43DC-973D-8560319BF2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B8800-9D61-404C-B8E4-95BC888BA7BC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5C392-FBEC-4562-8D0B-D3792AD8D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27F81-8C45-46CF-A691-F2373D2E0F7E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84E8B-5D3D-45B2-AEA5-6DB267FB5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EE6E2-6058-4384-83AC-A9498A4AFA3F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71DFD-D17C-4F54-B0A5-C86283616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842B7FF-09EB-4D06-B5B6-97EC598F9EE1}" type="datetimeFigureOut">
              <a:rPr lang="ru-RU"/>
              <a:pPr>
                <a:defRPr/>
              </a:pPr>
              <a:t>02.10.2014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7258895-CA2B-42C6-A15C-D148AB360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5" r:id="rId2"/>
    <p:sldLayoutId id="2147483757" r:id="rId3"/>
    <p:sldLayoutId id="2147483754" r:id="rId4"/>
    <p:sldLayoutId id="2147483753" r:id="rId5"/>
    <p:sldLayoutId id="2147483758" r:id="rId6"/>
    <p:sldLayoutId id="2147483759" r:id="rId7"/>
    <p:sldLayoutId id="2147483760" r:id="rId8"/>
    <p:sldLayoutId id="2147483761" r:id="rId9"/>
    <p:sldLayoutId id="2147483752" r:id="rId10"/>
    <p:sldLayoutId id="21474837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2286000" y="1500188"/>
            <a:ext cx="6172200" cy="35179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2060"/>
                </a:solidFill>
                <a:latin typeface="Calibri" pitchFamily="34" charset="0"/>
              </a:rPr>
              <a:t>Организация управления финансово-хозяйственной деятельностью бюджетного учреждения в условиях бюджетной реформы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smtClean="0">
                <a:solidFill>
                  <a:srgbClr val="002060"/>
                </a:solidFill>
                <a:latin typeface="Calibri" pitchFamily="34" charset="0"/>
              </a:rPr>
            </a:br>
            <a:endParaRPr lang="ru-RU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7281863" cy="1519238"/>
          </a:xfrm>
        </p:spPr>
        <p:txBody>
          <a:bodyPr>
            <a:no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		Руководитель: Екимова К.В.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 		Исполнители:  </a:t>
            </a:r>
            <a:r>
              <a:rPr lang="ru-RU" sz="2400" b="1" dirty="0" err="1" smtClean="0">
                <a:solidFill>
                  <a:srgbClr val="002060"/>
                </a:solidFill>
                <a:latin typeface="Calibri" pitchFamily="34" charset="0"/>
              </a:rPr>
              <a:t>Забродина</a:t>
            </a: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 М.В.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 3"/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				  Шубина Т.В. </a:t>
            </a:r>
            <a:endParaRPr lang="ru-RU" sz="2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3315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63" y="642938"/>
            <a:ext cx="2182812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62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b="1" smtClean="0">
                <a:solidFill>
                  <a:srgbClr val="002060"/>
                </a:solidFill>
                <a:latin typeface="Calibri" pitchFamily="34" charset="0"/>
              </a:rPr>
              <a:t>	</a:t>
            </a:r>
            <a:r>
              <a:rPr lang="ru-RU" b="1" u="sng" smtClean="0">
                <a:solidFill>
                  <a:srgbClr val="002060"/>
                </a:solidFill>
                <a:latin typeface="Calibri" pitchFamily="34" charset="0"/>
              </a:rPr>
              <a:t>Принцип эффективности</a:t>
            </a:r>
            <a:r>
              <a:rPr lang="ru-RU" u="sng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(ст. 34 БК РФ) означает </a:t>
            </a:r>
            <a:r>
              <a:rPr lang="ru-RU" i="1" smtClean="0">
                <a:solidFill>
                  <a:srgbClr val="002060"/>
                </a:solidFill>
                <a:latin typeface="Calibri" pitchFamily="34" charset="0"/>
              </a:rPr>
              <a:t>экономность 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и</a:t>
            </a:r>
            <a:r>
              <a:rPr lang="ru-RU" i="1" smtClean="0">
                <a:solidFill>
                  <a:srgbClr val="002060"/>
                </a:solidFill>
                <a:latin typeface="Calibri" pitchFamily="34" charset="0"/>
              </a:rPr>
              <a:t> результативности </a:t>
            </a: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>использования бюджетных средств </a:t>
            </a:r>
            <a:br>
              <a:rPr lang="ru-RU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mtClean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smtClean="0">
                <a:solidFill>
                  <a:srgbClr val="002060"/>
                </a:solidFill>
                <a:latin typeface="Calibri" pitchFamily="34" charset="0"/>
              </a:rPr>
            </a:br>
            <a:endParaRPr lang="ru-RU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714625"/>
            <a:ext cx="8229600" cy="3411538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endParaRPr lang="ru-RU" b="1" i="1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b="1" i="1" smtClean="0">
                <a:solidFill>
                  <a:srgbClr val="002060"/>
                </a:solidFill>
              </a:rPr>
              <a:t>Экономность</a:t>
            </a:r>
            <a:r>
              <a:rPr lang="ru-RU" b="1" smtClean="0">
                <a:solidFill>
                  <a:srgbClr val="002060"/>
                </a:solidFill>
              </a:rPr>
              <a:t> - </a:t>
            </a:r>
            <a:r>
              <a:rPr lang="ru-RU" smtClean="0">
                <a:solidFill>
                  <a:srgbClr val="002060"/>
                </a:solidFill>
              </a:rPr>
              <a:t>достижение заданных результатов с использованием наименьшего объема средств;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b="1" i="1" smtClean="0">
                <a:solidFill>
                  <a:srgbClr val="002060"/>
                </a:solidFill>
              </a:rPr>
              <a:t>Результативность</a:t>
            </a:r>
            <a:r>
              <a:rPr lang="ru-RU" i="1" smtClean="0">
                <a:solidFill>
                  <a:srgbClr val="002060"/>
                </a:solidFill>
              </a:rPr>
              <a:t> -</a:t>
            </a:r>
            <a:r>
              <a:rPr lang="ru-RU" smtClean="0">
                <a:solidFill>
                  <a:srgbClr val="002060"/>
                </a:solidFill>
              </a:rPr>
              <a:t> достижение наилучшего результата с использованием определенного бюджетом объема средств</a:t>
            </a:r>
          </a:p>
          <a:p>
            <a:pPr eaLnBrk="1" hangingPunct="1"/>
            <a:endParaRPr lang="ru-RU" smtClean="0">
              <a:solidFill>
                <a:srgbClr val="002060"/>
              </a:solidFill>
            </a:endParaRPr>
          </a:p>
        </p:txBody>
      </p:sp>
      <p:pic>
        <p:nvPicPr>
          <p:cNvPr id="14339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Calibri" pitchFamily="34" charset="0"/>
              </a:rPr>
              <a:t>		Требования, предъявляемые</a:t>
            </a:r>
            <a:br>
              <a:rPr lang="ru-RU" sz="3600" b="1" dirty="0" smtClean="0">
                <a:latin typeface="Calibri" pitchFamily="34" charset="0"/>
              </a:rPr>
            </a:br>
            <a:r>
              <a:rPr lang="ru-RU" sz="3600" b="1" dirty="0" smtClean="0">
                <a:latin typeface="Calibri" pitchFamily="34" charset="0"/>
              </a:rPr>
              <a:t>		 к механизму управления бюджетным медицинским учреждением:</a:t>
            </a:r>
            <a:br>
              <a:rPr lang="ru-RU" sz="3600" b="1" dirty="0" smtClean="0">
                <a:latin typeface="Calibri" pitchFamily="34" charset="0"/>
              </a:rPr>
            </a:br>
            <a:endParaRPr lang="ru-RU" sz="3600" b="1" dirty="0">
              <a:latin typeface="Calibri" pitchFamily="34" charset="0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500313"/>
            <a:ext cx="8229600" cy="36258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endParaRPr lang="ru-RU" sz="320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sz="3200" smtClean="0">
                <a:solidFill>
                  <a:srgbClr val="002060"/>
                </a:solidFill>
              </a:rPr>
              <a:t>Оценка эффективного использования бюджетных средств;</a:t>
            </a:r>
          </a:p>
          <a:p>
            <a:pPr eaLnBrk="1" hangingPunct="1">
              <a:buFont typeface="Wingdings 3" pitchFamily="18" charset="2"/>
              <a:buNone/>
            </a:pPr>
            <a:endParaRPr lang="ru-RU" sz="3200" smtClean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ru-RU" sz="3200" smtClean="0">
                <a:solidFill>
                  <a:srgbClr val="002060"/>
                </a:solidFill>
              </a:rPr>
              <a:t>Расчет нормативных затрат на оказание услуг.</a:t>
            </a:r>
          </a:p>
          <a:p>
            <a:pPr eaLnBrk="1" hangingPunct="1"/>
            <a:endParaRPr lang="ru-RU" sz="3200" smtClean="0">
              <a:solidFill>
                <a:srgbClr val="002060"/>
              </a:solidFill>
            </a:endParaRPr>
          </a:p>
        </p:txBody>
      </p:sp>
      <p:pic>
        <p:nvPicPr>
          <p:cNvPr id="15363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"/>
            <a:ext cx="142875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5"/>
            <a:ext cx="9144000" cy="250031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		</a:t>
            </a:r>
            <a:r>
              <a:rPr lang="ru-RU" sz="2800" dirty="0" smtClean="0">
                <a:solidFill>
                  <a:srgbClr val="002060"/>
                </a:solidFill>
                <a:latin typeface="+mn-lt"/>
              </a:rPr>
              <a:t>Разработанные 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Ключевые показатели 			эффективности</a:t>
            </a:r>
            <a:r>
              <a:rPr lang="ru-RU" sz="2800" dirty="0" smtClean="0">
                <a:solidFill>
                  <a:srgbClr val="002060"/>
                </a:solidFill>
                <a:latin typeface="+mn-lt"/>
              </a:rPr>
              <a:t> (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KPI)</a:t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 		</a:t>
            </a:r>
            <a:r>
              <a:rPr lang="ru-RU" sz="2800" b="1" u="sng" dirty="0" smtClean="0">
                <a:solidFill>
                  <a:srgbClr val="002060"/>
                </a:solidFill>
                <a:latin typeface="+mn-lt"/>
              </a:rPr>
              <a:t>Показатели эффективности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16404" name="Group 20"/>
          <p:cNvGraphicFramePr>
            <a:graphicFrameLocks noGrp="1"/>
          </p:cNvGraphicFramePr>
          <p:nvPr>
            <p:ph sz="quarter" idx="1"/>
          </p:nvPr>
        </p:nvGraphicFramePr>
        <p:xfrm>
          <a:off x="428625" y="1857375"/>
          <a:ext cx="8229600" cy="491331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Название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Экономический смысл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0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ЭфИР – «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эффективность использования ресурсов»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Отражает соотношение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фактических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 (сумма фактических показателей подчиненных отделений) и 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плановых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расходов на содержание подразделения</a:t>
                      </a: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РП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 – «рентабельность оказанных услуг»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Показывает,  какая прибыль содержится в 1 рубле дохода.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НРП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 – «накладные расходы по персоналу»,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Показывает долю ФОТ АУП к общему ФОТ. Отслеживается на превышение (а если экономия, то за счет чего? Возможна просто не укомплектованность персоналом).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300"/>
          </a:xfrm>
        </p:spPr>
        <p:txBody>
          <a:bodyPr/>
          <a:lstStyle/>
          <a:p>
            <a:pPr algn="ctr" eaLnBrk="1" hangingPunct="1"/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 </a:t>
            </a:r>
            <a:r>
              <a:rPr lang="ru-RU" b="1" smtClean="0">
                <a:solidFill>
                  <a:srgbClr val="002060"/>
                </a:solidFill>
              </a:rPr>
              <a:t>Разработанные KPI</a:t>
            </a:r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graphicFrame>
        <p:nvGraphicFramePr>
          <p:cNvPr id="17426" name="Group 18"/>
          <p:cNvGraphicFramePr>
            <a:graphicFrameLocks noGrp="1"/>
          </p:cNvGraphicFramePr>
          <p:nvPr>
            <p:ph sz="quarter" idx="1"/>
          </p:nvPr>
        </p:nvGraphicFramePr>
        <p:xfrm>
          <a:off x="285750" y="1071563"/>
          <a:ext cx="8229600" cy="5572125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</a:rPr>
                        <a:t>Показатели качества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ПВП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– «процент выполнения государственного задания»;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для подразделений, имеющих </a:t>
                      </a:r>
                      <a:r>
                        <a:rPr kumimoji="0" lang="ru-RU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коечный фонд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, предлагаются следующие показатели качества: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ОБК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- «оборот больничной койки»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ФЗК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- «фактическая занятость койки»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СДП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- «средняя длительность пребывания пациентов на койке».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192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Амбулаторные подразделения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предназначены для оказания консультативно-диагностической и лечебно-профилактической помощи, то качественными показателями их работы будет являться: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ВПлП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– выполнение плановых посещений, т.е. отношение числа фактических посещений к числу запланированных в процентах. Отражается по трем источникам (бюджетный, внебюджетный, ОМС)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СНВ  -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Среднечасовая нагрузка врача. Косвенно оценивает качество работы с пациентами. Отражает сколько посещений в час, в среднем, проходит через руки врача.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ОЦЗ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- Оценка загруженности подразделения за период, т.е. количество получивших помощь человек в месяц (это рекомендуемый показатель, если есть регистрационный журнал обслуженных пациентов, в приложение действующих показателей не включен).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1033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Для учебных подразделений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 важно оценить загруженность персонала в этом помогает качественный показатель: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НППС - 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</a:rPr>
                        <a:t>процент занятости профессорско-преподавательского состава. Представляет собой отношение фактической нагрузки к плановой нагрузке в часах.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pic>
        <p:nvPicPr>
          <p:cNvPr id="17424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2875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001125" cy="1990725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002060"/>
                </a:solidFill>
              </a:rPr>
              <a:t>		Оценка работы отдела кадров, от которого 			зависит укомплектованность и качественная 		структура персонала, проводится с использованием следующих качественных показателей: </a:t>
            </a:r>
            <a:br>
              <a:rPr lang="ru-RU" sz="2400" b="1" smtClean="0">
                <a:solidFill>
                  <a:srgbClr val="002060"/>
                </a:solidFill>
              </a:rPr>
            </a:br>
            <a:endParaRPr lang="ru-RU" sz="2400" b="1" smtClean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71500" y="2286000"/>
          <a:ext cx="8229600" cy="350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109716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 -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показатель укомплектованности врачебными кадрами. Отношение фактического количества врачебного персонала к штатному составу в процентах. </a:t>
                      </a:r>
                    </a:p>
                  </a:txBody>
                  <a:tcPr/>
                </a:tc>
              </a:tr>
              <a:tr h="992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ПУМ -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показатель укомплектованности средним медперсоналом. Аналогичен предыдущему показателю.</a:t>
                      </a:r>
                    </a:p>
                  </a:txBody>
                  <a:tcPr/>
                </a:tc>
              </a:tr>
              <a:tr h="14106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ДБП -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доля врачей, имеющих сертификат специалиста (%). Качественная характеристика персонала, определяется отношением врачей, имеющих сертификат, к общему количеству врачей в процентах.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444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0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1785937"/>
          </a:xfrm>
        </p:spPr>
        <p:txBody>
          <a:bodyPr/>
          <a:lstStyle/>
          <a:p>
            <a:pPr algn="ctr" eaLnBrk="1" hangingPunct="1"/>
            <a:r>
              <a:rPr lang="ru-RU" sz="2000" b="1" smtClean="0">
                <a:solidFill>
                  <a:srgbClr val="002060"/>
                </a:solidFill>
              </a:rPr>
              <a:t>	Графически иерархическая структура крупного 	медицинского учреждения представляет собой граф 	(конец графа может быть началом нового пучка лучей, </a:t>
            </a:r>
            <a:br>
              <a:rPr lang="ru-RU" sz="2000" b="1" smtClean="0">
                <a:solidFill>
                  <a:srgbClr val="002060"/>
                </a:solidFill>
              </a:rPr>
            </a:br>
            <a:r>
              <a:rPr lang="ru-RU" sz="2000" b="1" smtClean="0">
                <a:solidFill>
                  <a:srgbClr val="002060"/>
                </a:solidFill>
              </a:rPr>
              <a:t>а может и не иметь дальнейшего развития)</a:t>
            </a:r>
            <a:br>
              <a:rPr lang="ru-RU" sz="2000" b="1" smtClean="0">
                <a:solidFill>
                  <a:srgbClr val="002060"/>
                </a:solidFill>
              </a:rPr>
            </a:br>
            <a:endParaRPr lang="ru-RU" sz="2000" b="1" smtClean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2214554"/>
          <a:ext cx="8229600" cy="3941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rgbClr val="002060"/>
                </a:solidFill>
              </a:rPr>
              <a:t>Комментарий к графу 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ru-RU" smtClean="0">
                <a:solidFill>
                  <a:srgbClr val="002060"/>
                </a:solidFill>
              </a:rPr>
              <a:t>Подразделение более высокого уровня, являющееся центром доходов либо расходов (ЦФО), может иметь внутри себя подразделения более низкого уровня, являющимися как центрами доходов, так и центрами расходов.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mtClean="0">
                <a:solidFill>
                  <a:srgbClr val="002060"/>
                </a:solidFill>
              </a:rPr>
              <a:t>На каждом уровне существуют центры расходов и доходов. Центры доходов образуют те подразделения, которые оказывают услуги внешним потребителям (населению, сторонним организациям и т.д.), а центры расходов – это те подразделения, которые оказывают услуги «внутри» учреждения, т.е., по сути, обслуживающие структуры.</a:t>
            </a:r>
          </a:p>
          <a:p>
            <a:pPr eaLnBrk="1" hangingPunct="1"/>
            <a:endParaRPr lang="ru-RU" smtClean="0">
              <a:solidFill>
                <a:srgbClr val="002060"/>
              </a:solidFill>
            </a:endParaRPr>
          </a:p>
        </p:txBody>
      </p:sp>
      <p:pic>
        <p:nvPicPr>
          <p:cNvPr id="20483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57313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В результате НИР: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1214438"/>
            <a:ext cx="8229600" cy="4937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ru-RU" sz="210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002060"/>
                </a:solidFill>
              </a:rPr>
              <a:t>разработана унифицированная система </a:t>
            </a:r>
            <a:r>
              <a:rPr lang="en-US" sz="2100" smtClean="0">
                <a:solidFill>
                  <a:srgbClr val="002060"/>
                </a:solidFill>
              </a:rPr>
              <a:t>KPI</a:t>
            </a:r>
            <a:r>
              <a:rPr lang="ru-RU" sz="2100" smtClean="0">
                <a:solidFill>
                  <a:srgbClr val="002060"/>
                </a:solidFill>
              </a:rPr>
              <a:t>, обеспечивающая оценку эффективности каждого подразделения и  учреждения в целом;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11520E"/>
                </a:solidFill>
              </a:rPr>
              <a:t>разработана методика составления финансового плана для каждого типа ЦФО исходя из специфики его деятельности;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002060"/>
                </a:solidFill>
              </a:rPr>
              <a:t>разработана методика фактических значений показателей, участвующих в расчетах </a:t>
            </a:r>
            <a:r>
              <a:rPr lang="en-US" sz="2100" smtClean="0">
                <a:solidFill>
                  <a:srgbClr val="002060"/>
                </a:solidFill>
              </a:rPr>
              <a:t>KPI</a:t>
            </a:r>
            <a:r>
              <a:rPr lang="ru-RU" sz="2100" smtClean="0">
                <a:solidFill>
                  <a:srgbClr val="002060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E49278"/>
                </a:solidFill>
              </a:rPr>
              <a:t>разработана методика расчета себестоимости медицинской услуги</a:t>
            </a:r>
            <a:r>
              <a:rPr lang="ru-RU" sz="2100" smtClean="0">
                <a:solidFill>
                  <a:schemeClr val="hlink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382835"/>
                </a:solidFill>
              </a:rPr>
              <a:t>определена система нормативов, необходимых для расчета плановых показателей и себестоимости медицинской услуги;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100" smtClean="0">
                <a:solidFill>
                  <a:srgbClr val="002060"/>
                </a:solidFill>
              </a:rPr>
              <a:t>разработана модель информационных потоков процесса финансового планирования и определения фактических значений показателей, характеризующих финансово-хозяйственную деятельность каждого подразделения и учреждения в целом 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ru-RU" sz="1400" smtClean="0">
              <a:solidFill>
                <a:srgbClr val="002060"/>
              </a:solidFill>
            </a:endParaRPr>
          </a:p>
        </p:txBody>
      </p:sp>
      <p:pic>
        <p:nvPicPr>
          <p:cNvPr id="21507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1357312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smtClean="0"/>
              <a:t>Методология ценообразования медицинских услуг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smtClean="0"/>
              <a:t>Согласно Бюджетному Кодексу субсидии выделяются государственному учреждению с учетом </a:t>
            </a:r>
            <a:r>
              <a:rPr lang="ru-RU" sz="2000" i="1" smtClean="0"/>
              <a:t>нормативных затрат на оказание ими государственных (муниципальных) услуг физическим и (или) юридическим лицам и нормативных затрат на содержание государственного (муниципального) имущества. </a:t>
            </a:r>
            <a:r>
              <a:rPr lang="ru-RU" sz="2000" smtClean="0"/>
              <a:t>Данной нормой Бюджетного кодекса задана методология расчета потребностей в финансовых ресурсах, базирующаяся на системе нормативов. Статья 78 БК РФ прямо указывает не то, что государственное задание в денежном выражении определяется на нормативной основе. Тем сам законодатель установил, что </a:t>
            </a:r>
            <a:r>
              <a:rPr lang="ru-RU" sz="2000" b="1" i="1" smtClean="0"/>
              <a:t>стоимость оказываемой услуги бюджетным учреждением должна быть одинаковой как для платных, так и бесплатных потребителей.</a:t>
            </a:r>
            <a:r>
              <a:rPr lang="ru-RU" sz="2000" smtClean="0"/>
              <a:t> Такой подход обеспечивает одинаковое качество оказываемой услуги для всех потребителей независимо от источника ее оплаты. Тем самым наряду с новыми требованиями к организации финансовой деятельности бюджетных учреждений выдвигаются и новые требования к методам ценообразования на государственные услуги.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Результаты НИР прошли апробацию в Федеральном государственном бюджетном учреждении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b="1" cap="all" dirty="0" smtClean="0">
                <a:solidFill>
                  <a:srgbClr val="002060"/>
                </a:solidFill>
              </a:rPr>
              <a:t>«Национальный медико-хирургический Центр имени н.и. </a:t>
            </a:r>
            <a:r>
              <a:rPr lang="ru-RU" b="1" cap="all" dirty="0" err="1" smtClean="0">
                <a:solidFill>
                  <a:srgbClr val="002060"/>
                </a:solidFill>
              </a:rPr>
              <a:t>пирогова</a:t>
            </a:r>
            <a:r>
              <a:rPr lang="ru-RU" b="1" cap="all" dirty="0" smtClean="0">
                <a:solidFill>
                  <a:srgbClr val="002060"/>
                </a:solidFill>
              </a:rPr>
              <a:t>»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Министерства здравоохранения Российской Федерации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2530" name="Picture 2" descr="http://im5-tub-ru.yandex.net/i?id=311399712-53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464343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Задачи, требующие решения: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75"/>
            <a:ext cx="8229600" cy="4840288"/>
          </a:xfrm>
        </p:spPr>
        <p:txBody>
          <a:bodyPr>
            <a:normAutofit fontScale="92500"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РАЗРАБОТКА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b="1" i="1" dirty="0" smtClean="0">
              <a:solidFill>
                <a:srgbClr val="00206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единой методики финансового планирования в медицинских учреждениях с учетом минимально необходимых расходов в процессе осуществления уставной деятельности;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единой системы нормативов, используемых в финансовом планировании, и методики их расчета;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единой методики расчета стоимости медицинской услуги;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методологии управленческого учета стоимости потребленных материальных и трудовых ресурсов, полученных услуг.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3555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14313"/>
            <a:ext cx="1357313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ru-RU" sz="5400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5400" smtClean="0">
              <a:solidFill>
                <a:srgbClr val="002060"/>
              </a:solidFill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ru-RU" sz="5400" smtClean="0">
                <a:solidFill>
                  <a:srgbClr val="002060"/>
                </a:solidFill>
              </a:rPr>
              <a:t>Спасибо за внимание!</a:t>
            </a:r>
          </a:p>
          <a:p>
            <a:pPr eaLnBrk="1" hangingPunct="1">
              <a:buFont typeface="Wingdings 3" pitchFamily="18" charset="2"/>
              <a:buNone/>
            </a:pPr>
            <a:endParaRPr lang="ru-RU" smtClean="0"/>
          </a:p>
        </p:txBody>
      </p:sp>
      <p:pic>
        <p:nvPicPr>
          <p:cNvPr id="24578" name="Picture 2" descr="http://im1-tub-ru.yandex.net/i?id=545618843-6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1214438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94</TotalTime>
  <Words>709</Words>
  <Application>Microsoft Office PowerPoint</Application>
  <PresentationFormat>Экран (4:3)</PresentationFormat>
  <Paragraphs>68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13</vt:i4>
      </vt:variant>
    </vt:vector>
  </HeadingPairs>
  <TitlesOfParts>
    <vt:vector size="28" baseType="lpstr">
      <vt:lpstr>Arial</vt:lpstr>
      <vt:lpstr>Cambria</vt:lpstr>
      <vt:lpstr>Calibri</vt:lpstr>
      <vt:lpstr>Wingdings 3</vt:lpstr>
      <vt:lpstr>Wingdings</vt:lpstr>
      <vt:lpstr>Gill Sans MT</vt:lpstr>
      <vt:lpstr>Times New Roman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Организация управления финансово-хозяйственной деятельностью бюджетного учреждения в условиях бюджетной реформы </vt:lpstr>
      <vt:lpstr>      Принцип эффективности (ст. 34 БК РФ) означает экономность и результативности использования бюджетных средств   </vt:lpstr>
      <vt:lpstr>  Требования, предъявляемые    к механизму управления бюджетным медицинским учреждением: </vt:lpstr>
      <vt:lpstr>                        Разработанные Ключевые показатели    эффективности (KPI)    Показатели эффективности   </vt:lpstr>
      <vt:lpstr>  Разработанные KPI  </vt:lpstr>
      <vt:lpstr>  Оценка работы отдела кадров, от которого    зависит укомплектованность и качественная   структура персонала, проводится с использованием следующих качественных показателей:  </vt:lpstr>
      <vt:lpstr> Графически иерархическая структура крупного  медицинского учреждения представляет собой граф  (конец графа может быть началом нового пучка лучей,  а может и не иметь дальнейшего развития) </vt:lpstr>
      <vt:lpstr>Комментарий к графу </vt:lpstr>
      <vt:lpstr>В результате НИР: </vt:lpstr>
      <vt:lpstr>Методология ценообразования медицинских услуг</vt:lpstr>
      <vt:lpstr>Слайд 11</vt:lpstr>
      <vt:lpstr>Задачи, требующие решения: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управления финансово-хозяйственной деятельностью бюджетного учреждения в условиях бюджетной реформы</dc:title>
  <dc:creator>user</dc:creator>
  <cp:lastModifiedBy>T.V.SH</cp:lastModifiedBy>
  <cp:revision>12</cp:revision>
  <dcterms:created xsi:type="dcterms:W3CDTF">2014-01-09T07:54:36Z</dcterms:created>
  <dcterms:modified xsi:type="dcterms:W3CDTF">2014-10-02T16:55:22Z</dcterms:modified>
</cp:coreProperties>
</file>