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4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16.xml" ContentType="application/vnd.openxmlformats-officedocument.drawingml.chart+xml"/>
  <Override PartName="/ppt/drawings/drawing5.xml" ContentType="application/vnd.openxmlformats-officedocument.drawingml.chartshapes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0" r:id="rId2"/>
  </p:sldMasterIdLst>
  <p:notesMasterIdLst>
    <p:notesMasterId r:id="rId30"/>
  </p:notesMasterIdLst>
  <p:handoutMasterIdLst>
    <p:handoutMasterId r:id="rId31"/>
  </p:handoutMasterIdLst>
  <p:sldIdLst>
    <p:sldId id="256" r:id="rId3"/>
    <p:sldId id="358" r:id="rId4"/>
    <p:sldId id="385" r:id="rId5"/>
    <p:sldId id="383" r:id="rId6"/>
    <p:sldId id="382" r:id="rId7"/>
    <p:sldId id="370" r:id="rId8"/>
    <p:sldId id="332" r:id="rId9"/>
    <p:sldId id="371" r:id="rId10"/>
    <p:sldId id="351" r:id="rId11"/>
    <p:sldId id="378" r:id="rId12"/>
    <p:sldId id="384" r:id="rId13"/>
    <p:sldId id="348" r:id="rId14"/>
    <p:sldId id="381" r:id="rId15"/>
    <p:sldId id="361" r:id="rId16"/>
    <p:sldId id="376" r:id="rId17"/>
    <p:sldId id="379" r:id="rId18"/>
    <p:sldId id="380" r:id="rId19"/>
    <p:sldId id="362" r:id="rId20"/>
    <p:sldId id="356" r:id="rId21"/>
    <p:sldId id="357" r:id="rId22"/>
    <p:sldId id="289" r:id="rId23"/>
    <p:sldId id="368" r:id="rId24"/>
    <p:sldId id="365" r:id="rId25"/>
    <p:sldId id="369" r:id="rId26"/>
    <p:sldId id="366" r:id="rId27"/>
    <p:sldId id="367" r:id="rId28"/>
    <p:sldId id="327" r:id="rId2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" initials="s" lastIdx="2" clrIdx="0"/>
  <p:cmAuthor id="1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9FF"/>
    <a:srgbClr val="EEDEFE"/>
    <a:srgbClr val="FF3300"/>
    <a:srgbClr val="A50021"/>
    <a:srgbClr val="CC0000"/>
    <a:srgbClr val="EAEAEA"/>
    <a:srgbClr val="006600"/>
    <a:srgbClr val="000000"/>
    <a:srgbClr val="8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09" autoAdjust="0"/>
    <p:restoredTop sz="71403" autoAdjust="0"/>
  </p:normalViewPr>
  <p:slideViewPr>
    <p:cSldViewPr snapToGrid="0">
      <p:cViewPr>
        <p:scale>
          <a:sx n="60" d="100"/>
          <a:sy n="60" d="100"/>
        </p:scale>
        <p:origin x="-2232" y="-7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34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0;&#1085;&#1089;&#1090;\&#1040;&#1089;&#1087;&#1080;&#1088;&#1072;&#1085;&#1090;&#1091;&#1088;&#1072;\2%20&#1075;&#1086;&#1076;\&#1042;&#1099;&#1089;&#1090;&#1091;&#1087;&#1083;&#1077;&#1085;&#1080;&#1077;%2019%20&#1076;&#1077;&#1082;&#1072;&#1073;&#1088;&#1103;\&#1089;&#1084;&#1077;&#1088;&#1090;&#1085;&#1086;&#1089;&#1090;&#1100;%20&#1056;&#1060;%20&#1087;&#1086;%20&#1082;&#1083;&#1072;&#1089;&#1089;&#1072;&#1084;%20&#1087;&#1088;&#1080;&#1095;&#1080;&#1085;%20&#1089;%202000%20&#1087;&#1086;%20201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2012\2012\&#1047;&#1072;&#1073;&#1086;&#1083;&#1077;&#1074;&#1072;&#1077;&#1084;&#1086;&#1089;&#1090;&#1100;\&#1053;&#1086;&#1074;&#1072;&#1103;%20&#1082;&#1086;&#1088;&#1088;&#1077;&#1082;&#1094;&#1080;&#1103;%20&#1087;&#1086;%20&#1074;&#1086;&#1079;&#1088;&#1072;&#1089;&#1090;&#1091;\&#1057;&#1082;&#1086;&#1088;&#1088;&#1077;&#1082;&#1090;&#1080;&#1088;&#1086;&#1074;&#1072;&#1085;&#1085;&#1072;&#1103;%20&#1087;&#1086;%20&#1074;&#1086;&#1079;&#1088;&#1072;&#1089;&#1090;&#1091;%20&#1079;&#1072;&#1073;&#1086;&#1083;&#1077;&#1074;&#1072;&#1077;&#1084;&#1086;&#1089;&#1090;&#1100;%20&#1074;%20&#1056;&#1060;%5b37,2&#1083;&#1077;&#1090;%5d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Desktop\&#1043;&#1086;&#1088;&#1076;&#1077;&#1077;&#1074;&#1072;%20&#1051;&#1077;&#1088;&#1072;\DALE%202008-2011%20&#1053;&#1086;&#1074;&#1086;&#1086;&#1073;&#1088;&#1072;&#1079;&#1086;&#1074;&#1072;&#1085;&#1080;&#1103;%20&#1080;%20&#1050;&#1088;&#1086;&#1074;&#1086;&#1086;&#1073;&#1088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gordeeva\Desktop\A1\&#1050;&#1086;&#1085;&#1092;&#1077;&#1088;&#1077;&#1085;&#1094;&#1080;&#1103;%205%20&#1076;&#1077;&#1082;&#1072;&#1073;&#1088;&#1103;\&#1052;&#1072;&#1090;&#1077;&#1088;&#1080;&#1072;&#1083;%20&#1076;&#1083;&#1103;%20&#1089;&#1090;&#1072;&#1090;&#1100;&#1080;\DALE%202008-2011%20&#1053;&#1086;&#1074;&#1086;&#1086;&#1073;&#1088;&#1072;&#1079;&#1086;&#1074;&#1072;&#1085;&#1080;&#1103;%20&#1080;%20&#1050;&#1088;&#1086;&#1074;&#1086;&#1086;&#1073;&#1088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gordeeva\Desktop\A1\&#1050;&#1086;&#1085;&#1092;&#1077;&#1088;&#1077;&#1085;&#1094;&#1080;&#1103;%205%20&#1076;&#1077;&#1082;&#1072;&#1073;&#1088;&#1103;\&#1052;&#1072;&#1090;&#1077;&#1088;&#1080;&#1072;&#1083;%20&#1076;&#1083;&#1103;%20&#1089;&#1090;&#1072;&#1090;&#1100;&#1080;\DALE%202008-2011%20&#1053;&#1086;&#1074;&#1086;&#1086;&#1073;&#1088;&#1072;&#1079;&#1086;&#1074;&#1072;&#1085;&#1080;&#1103;%20&#1080;%20&#1050;&#1088;&#1086;&#1074;&#1086;&#1086;&#1073;&#1088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0;&#1085;&#1089;&#1090;\&#1040;&#1089;&#1087;&#1080;&#1088;&#1072;&#1085;&#1090;&#1091;&#1088;&#1072;\2%20&#1075;&#1086;&#1076;\DALE%202011\DALE%202008-2011%20&#1053;&#1086;&#1074;&#1086;&#1086;&#1073;&#1088;&#1072;&#1079;&#1086;&#1074;&#1072;&#1085;&#1080;&#1103;%20&#1080;%20&#1050;&#1088;&#1086;&#1074;&#1086;&#1086;&#1073;&#1088;%20&#1080;%20&#1048;&#1085;&#1092;&#1077;&#1082;&#1094;&#1080;&#1080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E:\&#1080;&#1085;&#1089;&#1090;\&#1040;&#1089;&#1087;&#1080;&#1088;&#1072;&#1085;&#1090;&#1091;&#1088;&#1072;\2%20&#1075;&#1086;&#1076;\&#1050;&#1086;&#1101;&#1092;&#1092;&#1080;&#1092;&#1080;&#1094;&#1080;&#1077;&#1085;&#1090;&#1099;%20&#1101;&#1083;&#1072;&#1089;&#1090;&#1080;&#1095;&#1085;&#1086;&#1089;&#1090;&#1080;%20&#1052;%20&#1080;%20&#1046;%20&#1089;%20&#1089;&#1090;&#1072;&#1085;&#1076;&#1072;&#1088;&#1090;&#1080;&#1079;&#1072;&#1094;&#1080;&#1077;&#1081;\&#1057;&#1090;&#1072;&#1090;&#1100;&#1103;%20&#1074;%20&#1042;&#1054;&#1055;&#1056;&#1054;&#1057;&#1067;%20&#1054;&#1053;&#1050;&#1054;&#1051;&#1054;&#1043;&#1048;&#1048;\&#1043;&#1088;&#1072;&#1092;&#1080;&#1082;&#1080;%20&#1074;%20&#1089;&#1090;&#1072;&#1090;&#1100;&#1102;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E:\&#1080;&#1085;&#1089;&#1090;\&#1040;&#1089;&#1087;&#1080;&#1088;&#1072;&#1085;&#1090;&#1091;&#1088;&#1072;\2%20&#1075;&#1086;&#1076;\&#1050;&#1086;&#1101;&#1092;&#1092;&#1080;&#1092;&#1080;&#1094;&#1080;&#1077;&#1085;&#1090;&#1099;%20&#1101;&#1083;&#1072;&#1089;&#1090;&#1080;&#1095;&#1085;&#1086;&#1089;&#1090;&#1080;%20&#1052;%20&#1080;%20&#1046;%20&#1089;%20&#1089;&#1090;&#1072;&#1085;&#1076;&#1072;&#1088;&#1090;&#1080;&#1079;&#1072;&#1094;&#1080;&#1077;&#1081;\&#1057;&#1090;&#1072;&#1090;&#1100;&#1103;%20&#1074;%20&#1042;&#1054;&#1055;&#1056;&#1054;&#1057;&#1067;%20&#1054;&#1053;&#1050;&#1054;&#1051;&#1054;&#1043;&#1048;&#1048;\&#1043;&#1088;&#1072;&#1092;&#1080;&#1082;&#1080;%20&#1074;%20&#1089;&#1090;&#1072;&#1090;&#1100;&#1102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0;&#1085;&#1089;&#1090;\&#1040;&#1089;&#1087;&#1080;&#1088;&#1072;&#1085;&#1090;&#1091;&#1088;&#1072;\1%20&#1075;&#1086;&#1076;\&#1054;&#1085;&#1082;&#1086;&#1083;&#1086;&#1075;&#1080;&#1103;\&#1057;&#1090;&#1072;&#1090;&#1100;&#1080;\&#1057;&#1090;&#1072;&#1090;&#1100;&#1103;%20&#1082;&#1086;&#1101;&#1092;%20&#1060;&#1080;\&#1050;&#1083;&#1072;&#1089;&#1089;&#1080;&#1092;&#1080;&#1082;&#1072;&#1094;&#1080;&#1103;%20&#1087;&#1086;%20&#1060;&#1048;%20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0;&#1085;&#1089;&#1090;\&#1040;&#1089;&#1087;&#1080;&#1088;&#1072;&#1085;&#1090;&#1091;&#1088;&#1072;\2%20&#1075;&#1086;&#1076;\&#1050;&#1086;&#1101;&#1092;&#1092;&#1080;&#1092;&#1080;&#1094;&#1080;&#1077;&#1085;&#1090;&#1099;%20&#1101;&#1083;&#1072;&#1089;&#1090;&#1080;&#1095;&#1085;&#1086;&#1089;&#1090;&#1080;%20&#1052;%20&#1080;%20&#1046;%20&#1089;%20&#1089;&#1090;&#1072;&#1085;&#1076;&#1072;&#1088;&#1090;&#1080;&#1079;&#1072;&#1094;&#1080;&#1077;&#1081;\&#1057;&#1090;&#1072;&#1090;&#1100;&#1103;%20&#1074;%20&#1042;&#1054;&#1055;&#1056;&#1054;&#1057;&#1067;%20&#1054;&#1053;&#1050;&#1054;&#1051;&#1054;&#1043;&#1048;&#1048;\&#1043;&#1088;&#1072;&#1092;&#1080;&#1082;&#1080;%20&#1074;%20&#1089;&#1090;&#1072;&#1090;&#1100;&#1102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0;&#1085;&#1089;&#1090;\&#1040;&#1089;&#1087;&#1080;&#1088;&#1072;&#1085;&#1090;&#1091;&#1088;&#1072;\2%20&#1075;&#1086;&#1076;\&#1050;&#1086;&#1101;&#1092;&#1092;&#1080;&#1092;&#1080;&#1094;&#1080;&#1077;&#1085;&#1090;&#1099;%20&#1101;&#1083;&#1072;&#1089;&#1090;&#1080;&#1095;&#1085;&#1086;&#1089;&#1090;&#1080;%20&#1052;%20&#1080;%20&#1046;%20&#1089;%20&#1089;&#1090;&#1072;&#1085;&#1076;&#1072;&#1088;&#1090;&#1080;&#1079;&#1072;&#1094;&#1080;&#1077;&#1081;\&#1057;&#1090;&#1072;&#1090;&#1100;&#1103;%20&#1074;%20&#1042;&#1054;&#1055;&#1056;&#1054;&#1057;&#1067;%20&#1054;&#1053;&#1050;&#1054;&#1051;&#1054;&#1043;&#1048;&#1048;\&#1043;&#1088;&#1072;&#1092;&#1080;&#1082;&#1080;%20&#1074;%20&#1089;&#1090;&#1072;&#1090;&#1100;&#1102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0;&#1085;&#1089;&#1090;\&#1040;&#1089;&#1087;&#1080;&#1088;&#1072;&#1085;&#1090;&#1091;&#1088;&#1072;\2%20&#1075;&#1086;&#1076;\&#1050;&#1086;&#1101;&#1092;&#1092;&#1080;&#1092;&#1080;&#1094;&#1080;&#1077;&#1085;&#1090;&#1099;%20&#1101;&#1083;&#1072;&#1089;&#1090;&#1080;&#1095;&#1085;&#1086;&#1089;&#1090;&#1080;%20&#1052;%20&#1080;%20&#1046;%20&#1089;%20&#1089;&#1090;&#1072;&#1085;&#1076;&#1072;&#1088;&#1090;&#1080;&#1079;&#1072;&#1094;&#1080;&#1077;&#1081;\&#1057;&#1090;&#1072;&#1090;&#1100;&#1103;%20&#1074;%20&#1042;&#1054;&#1055;&#1056;&#1054;&#1057;&#1067;%20&#1054;&#1053;&#1050;&#1054;&#1051;&#1054;&#1043;&#1048;&#1048;\&#1043;&#1088;&#1072;&#1092;&#1080;&#1082;&#1080;%20&#1074;%20&#1089;&#1090;&#1072;&#1090;&#1100;&#1102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0;&#1085;&#1089;&#1090;\&#1040;&#1089;&#1087;&#1080;&#1088;&#1072;&#1085;&#1090;&#1091;&#1088;&#1072;\1%20&#1075;&#1086;&#1076;\&#1054;&#1085;&#1082;&#1086;&#1083;&#1086;&#1075;&#1080;&#1103;\&#1057;&#1090;&#1072;&#1090;&#1100;&#1103;%20&#1074;%20&#1072;&#1084;&#1077;&#1088;&#1080;&#1082;&#1072;&#1085;&#1089;&#1082;&#1080;&#1081;%20&#1078;&#1091;&#1088;&#1085;&#1072;&#1083;\World%20statistics\&#1057;&#1086;&#1087;&#1086;&#1089;&#1090;&#1072;&#1074;&#1083;&#1077;&#1085;&#1080;&#1077;\&#1057;&#1086;&#1087;&#1086;&#1089;&#1090;&#1072;&#1074;&#1083;&#1077;&#1085;&#1080;&#1077;%20%20ASR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0;&#1085;&#1089;&#1090;\&#1040;&#1089;&#1087;&#1080;&#1088;&#1072;&#1085;&#1090;&#1091;&#1088;&#1072;\1%20&#1075;&#1086;&#1076;\&#1054;&#1085;&#1082;&#1086;&#1083;&#1086;&#1075;&#1080;&#1103;\&#1057;&#1090;&#1072;&#1090;&#1100;&#1103;%20&#1074;%20&#1072;&#1084;&#1077;&#1088;&#1080;&#1082;&#1072;&#1085;&#1089;&#1082;&#1080;&#1081;%20&#1078;&#1091;&#1088;&#1085;&#1072;&#1083;\World%20statistics\&#1057;&#1086;&#1087;&#1086;&#1089;&#1090;&#1072;&#1074;&#1083;&#1077;&#1085;&#1080;&#1077;\&#1057;&#1086;&#1087;&#1086;&#1089;&#1090;&#1072;&#1074;&#1083;&#1077;&#1085;&#1080;&#1077;%20%20ASR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E:\&#1080;&#1085;&#1089;&#1090;\&#1040;&#1089;&#1087;&#1080;&#1088;&#1072;&#1085;&#1090;&#1091;&#1088;&#1072;\1%20&#1075;&#1086;&#1076;\&#1054;&#1085;&#1082;&#1086;&#1083;&#1086;&#1075;&#1080;&#1103;\&#1057;&#1090;&#1072;&#1090;&#1100;&#1080;\&#1057;&#1090;&#1072;&#1090;&#1100;&#1103;%20&#1082;&#1086;&#1101;&#1092;%20&#1060;&#1080;\&#1050;&#1083;&#1072;&#1089;&#1089;&#1080;&#1092;&#1080;&#1082;&#1072;&#1094;&#1080;&#1103;%20&#1087;&#1086;%20&#1060;&#1048;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ASUS\Desktop\&#1052;&#1086;&#1103;%20&#1088;&#1072;&#1073;&#1086;&#1090;&#1072;\&#1044;&#1080;&#1089;&#1089;&#1077;&#1088;&#1090;&#1072;&#1094;&#1080;&#1103;\&#1050;&#1088;&#1072;&#1089;&#1085;&#1086;&#1103;&#1088;&#1089;&#1082;&#1080;&#1081;%20&#1082;&#1088;&#1072;&#1081;%20%5b&#1086;&#1090;&#1095;&#1077;&#1090;&#1099;%5d\&#1044;&#1083;&#1103;%20&#1075;&#1088;&#1072;&#1092;&#1080;&#1082;&#1086;&#1074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&#1044;&#1080;&#1089;&#1089;&#1077;&#1088;&#1090;&#1072;&#1094;&#1080;&#1103;\&#1048;&#1056;&#1063;&#1055;\&#1048;&#1063;&#1056;%20&#1057;&#1086;&#1094;%20&#1085;&#1072;&#1087;&#1088;&#1103;&#1078;&#1077;&#1085;&#1085;&#1086;&#1089;&#1090;&#1100;%20&#1088;&#1072;&#1089;&#1096;&#1080;&#1088;,%20&#1088;&#1086;&#1078;&#1076;&#1072;&#1077;&#1084;&#1086;&#1089;&#1090;&#1100;\&#1050;&#1086;&#1087;&#1080;&#1103;%20&#1050;&#1086;&#1087;&#1080;&#1103;%20&#1048;&#1056;&#1063;&#1055;-3-%20&#1075;&#1077;&#1086;&#1084;-&#1079;&#1085;%20&#1079;%20&#1080;%20&#1089;-new-&#1082;&#1072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44;&#1080;&#1089;&#1089;&#1077;&#1088;&#1090;&#1072;&#1094;&#1080;&#1103;\&#1048;&#1056;&#1063;&#1055;\&#1048;&#1063;&#1056;%20&#1057;&#1086;&#1094;%20&#1085;&#1072;&#1087;&#1088;&#1103;&#1078;&#1077;&#1085;&#1085;&#1086;&#1089;&#1090;&#1100;%20&#1088;&#1072;&#1089;&#1096;&#1080;&#1088;,%20&#1088;&#1086;&#1078;&#1076;&#1072;&#1077;&#1084;&#1086;&#1089;&#1090;&#1100;\&#1050;&#1086;&#1087;&#1080;&#1103;%20&#1048;&#1056;&#1063;&#1055;-3-%20&#1075;&#1077;&#1086;&#1084;-&#1079;&#1085;%20&#1079;%20&#1080;%20&#1089;-new-&#1082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705348943985313E-2"/>
          <c:y val="0.12595792611765419"/>
          <c:w val="0.46590909090909083"/>
          <c:h val="0.7402788474848665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90500" h="38100"/>
            </a:sp3d>
          </c:spPr>
          <c:explosion val="10"/>
          <c:dPt>
            <c:idx val="0"/>
            <c:bubble3D val="0"/>
            <c:spPr>
              <a:solidFill>
                <a:srgbClr val="0066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1"/>
            <c:bubble3D val="0"/>
            <c:spPr>
              <a:solidFill>
                <a:schemeClr val="accent1">
                  <a:lumMod val="25000"/>
                </a:schemeClr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2"/>
            <c:bubble3D val="0"/>
            <c:spPr>
              <a:solidFill>
                <a:srgbClr val="82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3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4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5"/>
            <c:bubble3D val="0"/>
            <c:spPr>
              <a:solidFill>
                <a:srgbClr val="990099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6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-1.9657750004585602E-3"/>
                  <c:y val="-2.0737040488433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463728739667091E-2"/>
                  <c:y val="-6.3572167453559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9985036194595489E-2"/>
                  <c:y val="2.9971335885561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8997135957725584E-4"/>
                  <c:y val="3.492480306133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018373974815262E-4"/>
                  <c:y val="-2.3539318220484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6760790259248283E-3"/>
                  <c:y val="-2.93432091604565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1991846376546066E-2"/>
                  <c:y val="-3.48314813764613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>
                  <a:solidFill>
                    <a:schemeClr val="bg1"/>
                  </a:solidFill>
                </a:ln>
              </c:spPr>
            </c:leaderLines>
          </c:dLbls>
          <c:cat>
            <c:strRef>
              <c:f>Лист1!$Q$45:$W$45</c:f>
              <c:strCache>
                <c:ptCount val="7"/>
                <c:pt idx="0">
                  <c:v>Некоторые инфекционные и паразитарные болезни</c:v>
                </c:pt>
                <c:pt idx="1">
                  <c:v>Новообразования</c:v>
                </c:pt>
                <c:pt idx="2">
                  <c:v>Болезни системы кровообращения</c:v>
                </c:pt>
                <c:pt idx="3">
                  <c:v>Болезни органов дыхания</c:v>
                </c:pt>
                <c:pt idx="4">
                  <c:v>Болезни органов пищеварения</c:v>
                </c:pt>
                <c:pt idx="5">
                  <c:v>Внешние причины</c:v>
                </c:pt>
                <c:pt idx="6">
                  <c:v>Другие причины</c:v>
                </c:pt>
              </c:strCache>
            </c:strRef>
          </c:cat>
          <c:val>
            <c:numRef>
              <c:f>Лист1!$Q$46:$W$46</c:f>
              <c:numCache>
                <c:formatCode>0.00%</c:formatCode>
                <c:ptCount val="7"/>
                <c:pt idx="0">
                  <c:v>1.6896819199563314E-2</c:v>
                </c:pt>
                <c:pt idx="1">
                  <c:v>0.14686832529380206</c:v>
                </c:pt>
                <c:pt idx="2">
                  <c:v>0.56344615714243929</c:v>
                </c:pt>
                <c:pt idx="3">
                  <c:v>3.8073937267393221E-2</c:v>
                </c:pt>
                <c:pt idx="4">
                  <c:v>4.5185759304837744E-2</c:v>
                </c:pt>
                <c:pt idx="5">
                  <c:v>0.10830779967110105</c:v>
                </c:pt>
                <c:pt idx="6">
                  <c:v>8.1221202120863326E-2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213257575757575"/>
          <c:y val="8.4503769695402353E-2"/>
          <c:w val="0.37495190541781453"/>
          <c:h val="0.71749744531757664"/>
        </c:manualLayout>
      </c:layout>
      <c:overlay val="0"/>
      <c:txPr>
        <a:bodyPr/>
        <a:lstStyle/>
        <a:p>
          <a:pPr>
            <a:defRPr sz="1400" b="1">
              <a:solidFill>
                <a:srgbClr val="000000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4"/>
    </a:solidFill>
    <a:ln>
      <a:noFill/>
    </a:ln>
    <a:scene3d>
      <a:camera prst="orthographicFront"/>
      <a:lightRig rig="threePt" dir="t"/>
    </a:scene3d>
    <a:sp3d prstMaterial="matte">
      <a:bevelT w="63500" h="63500" prst="angle"/>
      <a:contourClr>
        <a:srgbClr val="000000"/>
      </a:contourClr>
    </a:sp3d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171056783290101E-2"/>
          <c:y val="6.978656532761407E-2"/>
          <c:w val="0.95208689108850175"/>
          <c:h val="0.6014477743847106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5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bg2"/>
                </a:solidFill>
              </a:ln>
            </c:spPr>
          </c:dPt>
          <c:dPt>
            <c:idx val="16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7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0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1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3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5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6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7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8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9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0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1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2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3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4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5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2"/>
                </a:solidFill>
              </a:ln>
            </c:spPr>
          </c:dPt>
          <c:dPt>
            <c:idx val="36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2"/>
                </a:solidFill>
              </a:ln>
            </c:spPr>
          </c:dPt>
          <c:dPt>
            <c:idx val="37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2"/>
                </a:solidFill>
              </a:ln>
            </c:spPr>
          </c:dPt>
          <c:dPt>
            <c:idx val="38"/>
            <c:invertIfNegative val="0"/>
            <c:bubble3D val="0"/>
            <c:spPr>
              <a:solidFill>
                <a:srgbClr val="FFFF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39"/>
            <c:invertIfNegative val="0"/>
            <c:bubble3D val="0"/>
            <c:spPr>
              <a:solidFill>
                <a:srgbClr val="FFFF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0"/>
            <c:invertIfNegative val="0"/>
            <c:bubble3D val="0"/>
            <c:spPr>
              <a:solidFill>
                <a:srgbClr val="FFFF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1"/>
            <c:invertIfNegative val="0"/>
            <c:bubble3D val="0"/>
            <c:spPr>
              <a:solidFill>
                <a:srgbClr val="FFFF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2"/>
            <c:invertIfNegative val="0"/>
            <c:bubble3D val="0"/>
            <c:spPr>
              <a:solidFill>
                <a:srgbClr val="FFFF0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3"/>
            <c:invertIfNegative val="0"/>
            <c:bubble3D val="0"/>
            <c:spPr>
              <a:solidFill>
                <a:srgbClr val="92D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4"/>
            <c:invertIfNegative val="0"/>
            <c:bubble3D val="0"/>
            <c:spPr>
              <a:solidFill>
                <a:srgbClr val="92D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5"/>
            <c:invertIfNegative val="0"/>
            <c:bubble3D val="0"/>
            <c:spPr>
              <a:solidFill>
                <a:srgbClr val="92D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6"/>
            <c:invertIfNegative val="0"/>
            <c:bubble3D val="0"/>
            <c:spPr>
              <a:solidFill>
                <a:srgbClr val="92D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7"/>
            <c:invertIfNegative val="0"/>
            <c:bubble3D val="0"/>
            <c:spPr>
              <a:solidFill>
                <a:srgbClr val="92D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8"/>
            <c:invertIfNegative val="0"/>
            <c:bubble3D val="0"/>
            <c:spPr>
              <a:solidFill>
                <a:srgbClr val="92D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49"/>
            <c:invertIfNegative val="0"/>
            <c:bubble3D val="0"/>
            <c:spPr>
              <a:solidFill>
                <a:srgbClr val="92D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0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1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2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3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4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5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6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7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8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59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0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1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2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3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4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5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6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7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8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69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70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71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72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73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74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75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76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77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78"/>
            <c:invertIfNegative val="0"/>
            <c:bubble3D val="0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dPt>
          <c:cat>
            <c:strRef>
              <c:f>'Для диаграмм'!$B$3:$B$81</c:f>
              <c:strCache>
                <c:ptCount val="79"/>
                <c:pt idx="0">
                  <c:v>Республика Карелия</c:v>
                </c:pt>
                <c:pt idx="1">
                  <c:v>Алтайский край</c:v>
                </c:pt>
                <c:pt idx="2">
                  <c:v>Тюменская область</c:v>
                </c:pt>
                <c:pt idx="3">
                  <c:v>Ярославская область</c:v>
                </c:pt>
                <c:pt idx="4">
                  <c:v>Чувашская Республика</c:v>
                </c:pt>
                <c:pt idx="5">
                  <c:v>Ульяновская область</c:v>
                </c:pt>
                <c:pt idx="6">
                  <c:v>Чукотский автономный округ</c:v>
                </c:pt>
                <c:pt idx="7">
                  <c:v>Республика Саха (Якутия)</c:v>
                </c:pt>
                <c:pt idx="8">
                  <c:v>Республика Коми</c:v>
                </c:pt>
                <c:pt idx="9">
                  <c:v>Оренбургская область</c:v>
                </c:pt>
                <c:pt idx="10">
                  <c:v>Республика Башкортостан</c:v>
                </c:pt>
                <c:pt idx="11">
                  <c:v>Самарская область</c:v>
                </c:pt>
                <c:pt idx="12">
                  <c:v>Республика Марий Эл</c:v>
                </c:pt>
                <c:pt idx="13">
                  <c:v>Пензенская область</c:v>
                </c:pt>
                <c:pt idx="14">
                  <c:v>Иркутская область</c:v>
                </c:pt>
                <c:pt idx="15">
                  <c:v>Владимирская область</c:v>
                </c:pt>
                <c:pt idx="16">
                  <c:v>Архангельская область</c:v>
                </c:pt>
                <c:pt idx="17">
                  <c:v>Республика Алтай</c:v>
                </c:pt>
                <c:pt idx="18">
                  <c:v>Сахалинская область</c:v>
                </c:pt>
                <c:pt idx="19">
                  <c:v>Орловская область</c:v>
                </c:pt>
                <c:pt idx="20">
                  <c:v>Республика Хакасия</c:v>
                </c:pt>
                <c:pt idx="21">
                  <c:v>Томская область</c:v>
                </c:pt>
                <c:pt idx="22">
                  <c:v>Курганская область</c:v>
                </c:pt>
                <c:pt idx="23">
                  <c:v>Пермский край</c:v>
                </c:pt>
                <c:pt idx="24">
                  <c:v>Белгородская область</c:v>
                </c:pt>
                <c:pt idx="25">
                  <c:v>Новгородская область</c:v>
                </c:pt>
                <c:pt idx="26">
                  <c:v>Мурманская область</c:v>
                </c:pt>
                <c:pt idx="27">
                  <c:v>Омская область</c:v>
                </c:pt>
                <c:pt idx="28">
                  <c:v>Ростовская область</c:v>
                </c:pt>
                <c:pt idx="29">
                  <c:v>Удмуртская Республика</c:v>
                </c:pt>
                <c:pt idx="30">
                  <c:v>Камчатский край</c:v>
                </c:pt>
                <c:pt idx="31">
                  <c:v>Брянская область</c:v>
                </c:pt>
                <c:pt idx="32">
                  <c:v>Республика Татарстан</c:v>
                </c:pt>
                <c:pt idx="33">
                  <c:v>Магаданская область</c:v>
                </c:pt>
                <c:pt idx="34">
                  <c:v>Красноярский край</c:v>
                </c:pt>
                <c:pt idx="35">
                  <c:v>Амурская область</c:v>
                </c:pt>
                <c:pt idx="36">
                  <c:v>Кемеровская область</c:v>
                </c:pt>
                <c:pt idx="37">
                  <c:v>Челябинская область</c:v>
                </c:pt>
                <c:pt idx="38">
                  <c:v>Республика Дагестан</c:v>
                </c:pt>
                <c:pt idx="39">
                  <c:v>Калужская область</c:v>
                </c:pt>
                <c:pt idx="40">
                  <c:v>Ивановская область</c:v>
                </c:pt>
                <c:pt idx="41">
                  <c:v>Вологодская область</c:v>
                </c:pt>
                <c:pt idx="42">
                  <c:v>Нижегородская область </c:v>
                </c:pt>
                <c:pt idx="43">
                  <c:v>Приморский край</c:v>
                </c:pt>
                <c:pt idx="44">
                  <c:v>Астраханская область</c:v>
                </c:pt>
                <c:pt idx="45">
                  <c:v>г. Санкт-Петербург</c:v>
                </c:pt>
                <c:pt idx="46">
                  <c:v>Тверская область</c:v>
                </c:pt>
                <c:pt idx="47">
                  <c:v>Республика Мордовия</c:v>
                </c:pt>
                <c:pt idx="48">
                  <c:v>Смоленская область</c:v>
                </c:pt>
                <c:pt idx="49">
                  <c:v>Республика Калмыкия</c:v>
                </c:pt>
                <c:pt idx="50">
                  <c:v>Новосибирская область </c:v>
                </c:pt>
                <c:pt idx="51">
                  <c:v>Саратовская область</c:v>
                </c:pt>
                <c:pt idx="52">
                  <c:v>Республика Тыва</c:v>
                </c:pt>
                <c:pt idx="53">
                  <c:v>Тамбовская область</c:v>
                </c:pt>
                <c:pt idx="54">
                  <c:v>Рязанская область</c:v>
                </c:pt>
                <c:pt idx="55">
                  <c:v>г. Москва</c:v>
                </c:pt>
                <c:pt idx="56">
                  <c:v>Тульская область</c:v>
                </c:pt>
                <c:pt idx="57">
                  <c:v>Кировская область</c:v>
                </c:pt>
                <c:pt idx="58">
                  <c:v>Республика Ингушетия</c:v>
                </c:pt>
                <c:pt idx="59">
                  <c:v>Калининградская область</c:v>
                </c:pt>
                <c:pt idx="60">
                  <c:v>Забайкальский край</c:v>
                </c:pt>
                <c:pt idx="61">
                  <c:v>Волгоградская область</c:v>
                </c:pt>
                <c:pt idx="62">
                  <c:v>Свердловская область </c:v>
                </c:pt>
                <c:pt idx="63">
                  <c:v>Республика Адыгея</c:v>
                </c:pt>
                <c:pt idx="64">
                  <c:v>Еврейская автономная область</c:v>
                </c:pt>
                <c:pt idx="65">
                  <c:v>Липецкая область</c:v>
                </c:pt>
                <c:pt idx="66">
                  <c:v>Республика Бурятия</c:v>
                </c:pt>
                <c:pt idx="67">
                  <c:v>Краснодарский край</c:v>
                </c:pt>
                <c:pt idx="68">
                  <c:v>Костромская область</c:v>
                </c:pt>
                <c:pt idx="69">
                  <c:v>Курская область</c:v>
                </c:pt>
                <c:pt idx="70">
                  <c:v>Хабаровский край </c:v>
                </c:pt>
                <c:pt idx="71">
                  <c:v>Республика Северная Осетия – Алания</c:v>
                </c:pt>
                <c:pt idx="72">
                  <c:v>Карачаево-Черкесская Республика</c:v>
                </c:pt>
                <c:pt idx="73">
                  <c:v>Псковская область</c:v>
                </c:pt>
                <c:pt idx="74">
                  <c:v>Московская область</c:v>
                </c:pt>
                <c:pt idx="75">
                  <c:v>Воронежская область</c:v>
                </c:pt>
                <c:pt idx="76">
                  <c:v>Ленинградская область</c:v>
                </c:pt>
                <c:pt idx="77">
                  <c:v>Ставропольский край</c:v>
                </c:pt>
                <c:pt idx="78">
                  <c:v>Кабардино-Балкарская Республика</c:v>
                </c:pt>
              </c:strCache>
            </c:strRef>
          </c:cat>
          <c:val>
            <c:numRef>
              <c:f>'Для диаграмм'!$N$3:$N$81</c:f>
              <c:numCache>
                <c:formatCode>0</c:formatCode>
                <c:ptCount val="79"/>
                <c:pt idx="0">
                  <c:v>723</c:v>
                </c:pt>
                <c:pt idx="1">
                  <c:v>712</c:v>
                </c:pt>
                <c:pt idx="2">
                  <c:v>703</c:v>
                </c:pt>
                <c:pt idx="3">
                  <c:v>700</c:v>
                </c:pt>
                <c:pt idx="4">
                  <c:v>689</c:v>
                </c:pt>
                <c:pt idx="5">
                  <c:v>686</c:v>
                </c:pt>
                <c:pt idx="6">
                  <c:v>678</c:v>
                </c:pt>
                <c:pt idx="7">
                  <c:v>662</c:v>
                </c:pt>
                <c:pt idx="8">
                  <c:v>657</c:v>
                </c:pt>
                <c:pt idx="9">
                  <c:v>650</c:v>
                </c:pt>
                <c:pt idx="10">
                  <c:v>643</c:v>
                </c:pt>
                <c:pt idx="11">
                  <c:v>628</c:v>
                </c:pt>
                <c:pt idx="12">
                  <c:v>619</c:v>
                </c:pt>
                <c:pt idx="13">
                  <c:v>615</c:v>
                </c:pt>
                <c:pt idx="14">
                  <c:v>615</c:v>
                </c:pt>
                <c:pt idx="15">
                  <c:v>614</c:v>
                </c:pt>
                <c:pt idx="16">
                  <c:v>614</c:v>
                </c:pt>
                <c:pt idx="17">
                  <c:v>601</c:v>
                </c:pt>
                <c:pt idx="18">
                  <c:v>591</c:v>
                </c:pt>
                <c:pt idx="19">
                  <c:v>580</c:v>
                </c:pt>
                <c:pt idx="20">
                  <c:v>577</c:v>
                </c:pt>
                <c:pt idx="21">
                  <c:v>577</c:v>
                </c:pt>
                <c:pt idx="22">
                  <c:v>573</c:v>
                </c:pt>
                <c:pt idx="23">
                  <c:v>572</c:v>
                </c:pt>
                <c:pt idx="24">
                  <c:v>570</c:v>
                </c:pt>
                <c:pt idx="25">
                  <c:v>565</c:v>
                </c:pt>
                <c:pt idx="26">
                  <c:v>548</c:v>
                </c:pt>
                <c:pt idx="27">
                  <c:v>545</c:v>
                </c:pt>
                <c:pt idx="28">
                  <c:v>542</c:v>
                </c:pt>
                <c:pt idx="29">
                  <c:v>535</c:v>
                </c:pt>
                <c:pt idx="30">
                  <c:v>526</c:v>
                </c:pt>
                <c:pt idx="31">
                  <c:v>514</c:v>
                </c:pt>
                <c:pt idx="32">
                  <c:v>506</c:v>
                </c:pt>
                <c:pt idx="33">
                  <c:v>495</c:v>
                </c:pt>
                <c:pt idx="34">
                  <c:v>487</c:v>
                </c:pt>
                <c:pt idx="35">
                  <c:v>487</c:v>
                </c:pt>
                <c:pt idx="36">
                  <c:v>486</c:v>
                </c:pt>
                <c:pt idx="37">
                  <c:v>482</c:v>
                </c:pt>
                <c:pt idx="38">
                  <c:v>478</c:v>
                </c:pt>
                <c:pt idx="39">
                  <c:v>459</c:v>
                </c:pt>
                <c:pt idx="40">
                  <c:v>458</c:v>
                </c:pt>
                <c:pt idx="41">
                  <c:v>454</c:v>
                </c:pt>
                <c:pt idx="42">
                  <c:v>430</c:v>
                </c:pt>
                <c:pt idx="43">
                  <c:v>405</c:v>
                </c:pt>
                <c:pt idx="44">
                  <c:v>397</c:v>
                </c:pt>
                <c:pt idx="45">
                  <c:v>396</c:v>
                </c:pt>
                <c:pt idx="46">
                  <c:v>393</c:v>
                </c:pt>
                <c:pt idx="47">
                  <c:v>391</c:v>
                </c:pt>
                <c:pt idx="48">
                  <c:v>379</c:v>
                </c:pt>
                <c:pt idx="49">
                  <c:v>371</c:v>
                </c:pt>
                <c:pt idx="50">
                  <c:v>355</c:v>
                </c:pt>
                <c:pt idx="51">
                  <c:v>352</c:v>
                </c:pt>
                <c:pt idx="52">
                  <c:v>351</c:v>
                </c:pt>
                <c:pt idx="53">
                  <c:v>339</c:v>
                </c:pt>
                <c:pt idx="54">
                  <c:v>337</c:v>
                </c:pt>
                <c:pt idx="55">
                  <c:v>336</c:v>
                </c:pt>
                <c:pt idx="56">
                  <c:v>325</c:v>
                </c:pt>
                <c:pt idx="57">
                  <c:v>312</c:v>
                </c:pt>
                <c:pt idx="58">
                  <c:v>301</c:v>
                </c:pt>
                <c:pt idx="59">
                  <c:v>296</c:v>
                </c:pt>
                <c:pt idx="60">
                  <c:v>295</c:v>
                </c:pt>
                <c:pt idx="61">
                  <c:v>291</c:v>
                </c:pt>
                <c:pt idx="62">
                  <c:v>291</c:v>
                </c:pt>
                <c:pt idx="63">
                  <c:v>281</c:v>
                </c:pt>
                <c:pt idx="64">
                  <c:v>278</c:v>
                </c:pt>
                <c:pt idx="65">
                  <c:v>247</c:v>
                </c:pt>
                <c:pt idx="66">
                  <c:v>241</c:v>
                </c:pt>
                <c:pt idx="67">
                  <c:v>237</c:v>
                </c:pt>
                <c:pt idx="68">
                  <c:v>219</c:v>
                </c:pt>
                <c:pt idx="69">
                  <c:v>216</c:v>
                </c:pt>
                <c:pt idx="70">
                  <c:v>210</c:v>
                </c:pt>
                <c:pt idx="71">
                  <c:v>196</c:v>
                </c:pt>
                <c:pt idx="72">
                  <c:v>174</c:v>
                </c:pt>
                <c:pt idx="73">
                  <c:v>166</c:v>
                </c:pt>
                <c:pt idx="74">
                  <c:v>163</c:v>
                </c:pt>
                <c:pt idx="75">
                  <c:v>139</c:v>
                </c:pt>
                <c:pt idx="76">
                  <c:v>97</c:v>
                </c:pt>
                <c:pt idx="77">
                  <c:v>79</c:v>
                </c:pt>
                <c:pt idx="78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axId val="37273600"/>
        <c:axId val="37275136"/>
      </c:barChart>
      <c:catAx>
        <c:axId val="3727360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2"/>
            </a:solidFill>
          </a:ln>
        </c:spPr>
        <c:txPr>
          <a:bodyPr/>
          <a:lstStyle/>
          <a:p>
            <a:pPr>
              <a:defRPr>
                <a:solidFill>
                  <a:srgbClr val="000000"/>
                </a:solidFill>
              </a:defRPr>
            </a:pPr>
            <a:endParaRPr lang="ru-RU"/>
          </a:p>
        </c:txPr>
        <c:crossAx val="37275136"/>
        <c:crosses val="autoZero"/>
        <c:auto val="1"/>
        <c:lblAlgn val="ctr"/>
        <c:lblOffset val="100"/>
        <c:noMultiLvlLbl val="0"/>
      </c:catAx>
      <c:valAx>
        <c:axId val="3727513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100" baseline="0">
                    <a:solidFill>
                      <a:srgbClr val="000000"/>
                    </a:solidFill>
                    <a:latin typeface="+mn-lt"/>
                  </a:defRPr>
                </a:pPr>
                <a:r>
                  <a:rPr lang="ru-RU" sz="1100" baseline="0" dirty="0">
                    <a:solidFill>
                      <a:srgbClr val="000000"/>
                    </a:solidFill>
                    <a:latin typeface="+mn-lt"/>
                  </a:rPr>
                  <a:t>Суммарный ранг</a:t>
                </a:r>
              </a:p>
            </c:rich>
          </c:tx>
          <c:layout>
            <c:manualLayout>
              <c:xMode val="edge"/>
              <c:yMode val="edge"/>
              <c:x val="8.4658417174237575E-3"/>
              <c:y val="2.2795449245592886E-3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spPr>
          <a:ln>
            <a:solidFill>
              <a:schemeClr val="bg2"/>
            </a:solidFill>
          </a:ln>
        </c:spPr>
        <c:txPr>
          <a:bodyPr/>
          <a:lstStyle/>
          <a:p>
            <a:pPr>
              <a:defRPr sz="1000" b="1">
                <a:solidFill>
                  <a:srgbClr val="000000"/>
                </a:solidFill>
                <a:latin typeface="+mn-lt"/>
              </a:defRPr>
            </a:pPr>
            <a:endParaRPr lang="ru-RU"/>
          </a:p>
        </c:txPr>
        <c:crossAx val="37273600"/>
        <c:crosses val="autoZero"/>
        <c:crossBetween val="between"/>
      </c:valAx>
      <c:spPr>
        <a:noFill/>
        <a:ln>
          <a:noFill/>
        </a:ln>
        <a:scene3d>
          <a:camera prst="orthographicFront"/>
          <a:lightRig rig="threePt" dir="t"/>
        </a:scene3d>
        <a:sp3d prstMaterial="matte">
          <a:bevelT w="127000" h="63500"/>
        </a:sp3d>
      </c:spPr>
    </c:plotArea>
    <c:plotVisOnly val="1"/>
    <c:dispBlanksAs val="gap"/>
    <c:showDLblsOverMax val="0"/>
  </c:chart>
  <c:spPr>
    <a:solidFill>
      <a:schemeClr val="tx1">
        <a:lumMod val="95000"/>
      </a:schemeClr>
    </a:solidFill>
    <a:ln>
      <a:noFill/>
    </a:ln>
    <a:scene3d>
      <a:camera prst="orthographicFront"/>
      <a:lightRig rig="balanced" dir="t">
        <a:rot lat="0" lon="0" rev="8700000"/>
      </a:lightRig>
    </a:scene3d>
    <a:sp3d>
      <a:bevelT w="190500" h="38100"/>
    </a:sp3d>
  </c:spPr>
  <c:txPr>
    <a:bodyPr/>
    <a:lstStyle/>
    <a:p>
      <a:pPr>
        <a:defRPr sz="7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0559126542915262E-2"/>
          <c:y val="7.8066447901191063E-2"/>
          <c:w val="0.94420688807781816"/>
          <c:h val="0.610094812435265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2"/>
            </a:solidFill>
            <a:ln>
              <a:solidFill>
                <a:schemeClr val="bg2"/>
              </a:solidFill>
            </a:ln>
          </c:spPr>
          <c:invertIfNegative val="0"/>
          <c:cat>
            <c:strRef>
              <c:f>DALE_кровообращение!$K$4:$K$83</c:f>
              <c:strCache>
                <c:ptCount val="80"/>
                <c:pt idx="0">
                  <c:v>Республика Ингушетия</c:v>
                </c:pt>
                <c:pt idx="1">
                  <c:v>Чеченская Республика</c:v>
                </c:pt>
                <c:pt idx="2">
                  <c:v>Алтайский край</c:v>
                </c:pt>
                <c:pt idx="3">
                  <c:v>Белгородская область</c:v>
                </c:pt>
                <c:pt idx="4">
                  <c:v>Омская область</c:v>
                </c:pt>
                <c:pt idx="5">
                  <c:v>Камчатский край</c:v>
                </c:pt>
                <c:pt idx="6">
                  <c:v>Республика Башкортостан</c:v>
                </c:pt>
                <c:pt idx="7">
                  <c:v>Пензенская область</c:v>
                </c:pt>
                <c:pt idx="8">
                  <c:v>Красноярский край</c:v>
                </c:pt>
                <c:pt idx="9">
                  <c:v>Тамбовская область</c:v>
                </c:pt>
                <c:pt idx="10">
                  <c:v>Республика Алтай</c:v>
                </c:pt>
                <c:pt idx="11">
                  <c:v>Саратовская область</c:v>
                </c:pt>
                <c:pt idx="12">
                  <c:v>Республика Саха (Якутия)</c:v>
                </c:pt>
                <c:pt idx="13">
                  <c:v>Брянская область</c:v>
                </c:pt>
                <c:pt idx="14">
                  <c:v>Республика Татарстан</c:v>
                </c:pt>
                <c:pt idx="15">
                  <c:v>Кемеровская область</c:v>
                </c:pt>
                <c:pt idx="16">
                  <c:v>Чувашская Республика</c:v>
                </c:pt>
                <c:pt idx="17">
                  <c:v>Тверская область</c:v>
                </c:pt>
                <c:pt idx="18">
                  <c:v>Республика Мордовия</c:v>
                </c:pt>
                <c:pt idx="19">
                  <c:v>Чукотский автономный округ</c:v>
                </c:pt>
                <c:pt idx="20">
                  <c:v>Ростовская область</c:v>
                </c:pt>
                <c:pt idx="21">
                  <c:v>Курганская область</c:v>
                </c:pt>
                <c:pt idx="22">
                  <c:v>Архангельская область</c:v>
                </c:pt>
                <c:pt idx="23">
                  <c:v>Республика Дагестан</c:v>
                </c:pt>
                <c:pt idx="24">
                  <c:v>Новгородская область</c:v>
                </c:pt>
                <c:pt idx="25">
                  <c:v>Республика Адыгея</c:v>
                </c:pt>
                <c:pt idx="26">
                  <c:v>Оренбургская область</c:v>
                </c:pt>
                <c:pt idx="27">
                  <c:v>Иркутская область</c:v>
                </c:pt>
                <c:pt idx="28">
                  <c:v>Ульяновская область</c:v>
                </c:pt>
                <c:pt idx="29">
                  <c:v>Республика Карелия</c:v>
                </c:pt>
                <c:pt idx="30">
                  <c:v>Смоленская область</c:v>
                </c:pt>
                <c:pt idx="31">
                  <c:v>Астраханская область</c:v>
                </c:pt>
                <c:pt idx="32">
                  <c:v>Вологодская область</c:v>
                </c:pt>
                <c:pt idx="33">
                  <c:v>Орловская область</c:v>
                </c:pt>
                <c:pt idx="34">
                  <c:v>Самарская область</c:v>
                </c:pt>
                <c:pt idx="35">
                  <c:v>Республика Северная Осетия – Алания</c:v>
                </c:pt>
                <c:pt idx="36">
                  <c:v>Воронежская область</c:v>
                </c:pt>
                <c:pt idx="37">
                  <c:v>Ивановская область</c:v>
                </c:pt>
                <c:pt idx="38">
                  <c:v>Сахалинская область</c:v>
                </c:pt>
                <c:pt idx="39">
                  <c:v>Забайкальский край</c:v>
                </c:pt>
                <c:pt idx="40">
                  <c:v>Тюменская область</c:v>
                </c:pt>
                <c:pt idx="41">
                  <c:v>Республика Калмыкия</c:v>
                </c:pt>
                <c:pt idx="42">
                  <c:v>Ярославская область</c:v>
                </c:pt>
                <c:pt idx="43">
                  <c:v>Республика Марий Эл</c:v>
                </c:pt>
                <c:pt idx="44">
                  <c:v>Ленинградская область</c:v>
                </c:pt>
                <c:pt idx="45">
                  <c:v>Калужская область</c:v>
                </c:pt>
                <c:pt idx="46">
                  <c:v>г. Санкт-Петербург</c:v>
                </c:pt>
                <c:pt idx="47">
                  <c:v>Тульская область</c:v>
                </c:pt>
                <c:pt idx="48">
                  <c:v>Новосибирская область </c:v>
                </c:pt>
                <c:pt idx="49">
                  <c:v>Нижегородская область </c:v>
                </c:pt>
                <c:pt idx="50">
                  <c:v>Республика Хакасия</c:v>
                </c:pt>
                <c:pt idx="51">
                  <c:v>Амурская область</c:v>
                </c:pt>
                <c:pt idx="52">
                  <c:v>Владимирская область</c:v>
                </c:pt>
                <c:pt idx="53">
                  <c:v>Карачаево-Черкесская Республика</c:v>
                </c:pt>
                <c:pt idx="54">
                  <c:v>Удмуртская Республика</c:v>
                </c:pt>
                <c:pt idx="55">
                  <c:v>Республика Бурятия</c:v>
                </c:pt>
                <c:pt idx="56">
                  <c:v>Свердловская область </c:v>
                </c:pt>
                <c:pt idx="57">
                  <c:v>Московская область</c:v>
                </c:pt>
                <c:pt idx="58">
                  <c:v>Краснодарский край</c:v>
                </c:pt>
                <c:pt idx="59">
                  <c:v>Рязанская область</c:v>
                </c:pt>
                <c:pt idx="60">
                  <c:v>Псковская область</c:v>
                </c:pt>
                <c:pt idx="61">
                  <c:v>Волгоградская область</c:v>
                </c:pt>
                <c:pt idx="62">
                  <c:v>Челябинская область</c:v>
                </c:pt>
                <c:pt idx="63">
                  <c:v>Кировская область</c:v>
                </c:pt>
                <c:pt idx="64">
                  <c:v>Ставропольский край</c:v>
                </c:pt>
                <c:pt idx="65">
                  <c:v>Пермский край</c:v>
                </c:pt>
                <c:pt idx="66">
                  <c:v>Республика Коми</c:v>
                </c:pt>
                <c:pt idx="67">
                  <c:v>Костромская область</c:v>
                </c:pt>
                <c:pt idx="68">
                  <c:v>Мурманская область</c:v>
                </c:pt>
                <c:pt idx="69">
                  <c:v>Приморский край</c:v>
                </c:pt>
                <c:pt idx="70">
                  <c:v>Томская область</c:v>
                </c:pt>
                <c:pt idx="71">
                  <c:v>Еврейская автономная область</c:v>
                </c:pt>
                <c:pt idx="72">
                  <c:v>Калининградская область</c:v>
                </c:pt>
                <c:pt idx="73">
                  <c:v>Липецкая область</c:v>
                </c:pt>
                <c:pt idx="74">
                  <c:v>Магаданская область</c:v>
                </c:pt>
                <c:pt idx="75">
                  <c:v>г. Москва</c:v>
                </c:pt>
                <c:pt idx="76">
                  <c:v>Хабаровский край</c:v>
                </c:pt>
                <c:pt idx="77">
                  <c:v>Курская область</c:v>
                </c:pt>
                <c:pt idx="78">
                  <c:v>Кабардино-Балкарская Республика</c:v>
                </c:pt>
                <c:pt idx="79">
                  <c:v>Республика Тыва</c:v>
                </c:pt>
              </c:strCache>
            </c:strRef>
          </c:cat>
          <c:val>
            <c:numRef>
              <c:f>DALE_кровообращение!$L$4:$L$83</c:f>
              <c:numCache>
                <c:formatCode>#,##0.0000</c:formatCode>
                <c:ptCount val="80"/>
                <c:pt idx="0">
                  <c:v>1.571912807887081</c:v>
                </c:pt>
                <c:pt idx="1">
                  <c:v>1.2429442780566617</c:v>
                </c:pt>
                <c:pt idx="2">
                  <c:v>0.98864742905646352</c:v>
                </c:pt>
                <c:pt idx="3">
                  <c:v>0.82254117275402905</c:v>
                </c:pt>
                <c:pt idx="4">
                  <c:v>0.77334173507958681</c:v>
                </c:pt>
                <c:pt idx="5">
                  <c:v>0.76286278303845378</c:v>
                </c:pt>
                <c:pt idx="6">
                  <c:v>0.73459279951158152</c:v>
                </c:pt>
                <c:pt idx="7">
                  <c:v>0.69649004316914187</c:v>
                </c:pt>
                <c:pt idx="8">
                  <c:v>0.67272818773320608</c:v>
                </c:pt>
                <c:pt idx="9">
                  <c:v>0.67186191959843278</c:v>
                </c:pt>
                <c:pt idx="10">
                  <c:v>0.63530067075746643</c:v>
                </c:pt>
                <c:pt idx="11">
                  <c:v>0.62878026811950605</c:v>
                </c:pt>
                <c:pt idx="12">
                  <c:v>0.62210970593633519</c:v>
                </c:pt>
                <c:pt idx="13">
                  <c:v>0.6212122558516473</c:v>
                </c:pt>
                <c:pt idx="14">
                  <c:v>0.60831496370597904</c:v>
                </c:pt>
                <c:pt idx="15">
                  <c:v>0.60722820279064393</c:v>
                </c:pt>
                <c:pt idx="16">
                  <c:v>0.60570051267086455</c:v>
                </c:pt>
                <c:pt idx="17">
                  <c:v>0.58272723899230883</c:v>
                </c:pt>
                <c:pt idx="18">
                  <c:v>0.58217504947080556</c:v>
                </c:pt>
                <c:pt idx="19">
                  <c:v>0.57752210786447711</c:v>
                </c:pt>
                <c:pt idx="20">
                  <c:v>0.57655461358636373</c:v>
                </c:pt>
                <c:pt idx="21">
                  <c:v>0.57554711492731769</c:v>
                </c:pt>
                <c:pt idx="22">
                  <c:v>0.56952301170982267</c:v>
                </c:pt>
                <c:pt idx="23">
                  <c:v>0.55812652309657551</c:v>
                </c:pt>
                <c:pt idx="24">
                  <c:v>0.55333094990008824</c:v>
                </c:pt>
                <c:pt idx="25">
                  <c:v>0.54602289773549018</c:v>
                </c:pt>
                <c:pt idx="26">
                  <c:v>0.5422780652085315</c:v>
                </c:pt>
                <c:pt idx="27">
                  <c:v>0.53815406854788606</c:v>
                </c:pt>
                <c:pt idx="28">
                  <c:v>0.53733946099806573</c:v>
                </c:pt>
                <c:pt idx="29">
                  <c:v>0.52348918860684535</c:v>
                </c:pt>
                <c:pt idx="30">
                  <c:v>0.51636973247083695</c:v>
                </c:pt>
                <c:pt idx="31">
                  <c:v>0.51270569543819633</c:v>
                </c:pt>
                <c:pt idx="32">
                  <c:v>0.50751412976532606</c:v>
                </c:pt>
                <c:pt idx="33">
                  <c:v>0.50560458792725349</c:v>
                </c:pt>
                <c:pt idx="34">
                  <c:v>0.50105182005244586</c:v>
                </c:pt>
                <c:pt idx="35">
                  <c:v>0.50087230280358241</c:v>
                </c:pt>
                <c:pt idx="36">
                  <c:v>0.49621337942023303</c:v>
                </c:pt>
                <c:pt idx="37">
                  <c:v>0.49097521190616078</c:v>
                </c:pt>
                <c:pt idx="38">
                  <c:v>0.48413435372771119</c:v>
                </c:pt>
                <c:pt idx="39">
                  <c:v>0.48221547412068588</c:v>
                </c:pt>
                <c:pt idx="40">
                  <c:v>0.48016936789971609</c:v>
                </c:pt>
                <c:pt idx="41">
                  <c:v>0.47707040676048607</c:v>
                </c:pt>
                <c:pt idx="42">
                  <c:v>0.46867694869264831</c:v>
                </c:pt>
                <c:pt idx="43">
                  <c:v>0.46862499363076893</c:v>
                </c:pt>
                <c:pt idx="44">
                  <c:v>0.46776560361101005</c:v>
                </c:pt>
                <c:pt idx="45">
                  <c:v>0.46619536039608533</c:v>
                </c:pt>
                <c:pt idx="46">
                  <c:v>0.46319072071059608</c:v>
                </c:pt>
                <c:pt idx="47">
                  <c:v>0.45171259974649774</c:v>
                </c:pt>
                <c:pt idx="48">
                  <c:v>0.44362927907321748</c:v>
                </c:pt>
                <c:pt idx="49">
                  <c:v>0.43868981527007378</c:v>
                </c:pt>
                <c:pt idx="50">
                  <c:v>0.43356882879407621</c:v>
                </c:pt>
                <c:pt idx="51">
                  <c:v>0.43183538050190862</c:v>
                </c:pt>
                <c:pt idx="52">
                  <c:v>0.42952785674694027</c:v>
                </c:pt>
                <c:pt idx="53">
                  <c:v>0.42847571340426782</c:v>
                </c:pt>
                <c:pt idx="54">
                  <c:v>0.4233506675426213</c:v>
                </c:pt>
                <c:pt idx="55">
                  <c:v>0.41932807276936757</c:v>
                </c:pt>
                <c:pt idx="56">
                  <c:v>0.41769374315378727</c:v>
                </c:pt>
                <c:pt idx="57">
                  <c:v>0.41667989503414304</c:v>
                </c:pt>
                <c:pt idx="58">
                  <c:v>0.41376703296008799</c:v>
                </c:pt>
                <c:pt idx="59">
                  <c:v>0.41333101389939308</c:v>
                </c:pt>
                <c:pt idx="60">
                  <c:v>0.41043454495097365</c:v>
                </c:pt>
                <c:pt idx="61">
                  <c:v>0.40868444536430104</c:v>
                </c:pt>
                <c:pt idx="62">
                  <c:v>0.40680893134506135</c:v>
                </c:pt>
                <c:pt idx="63">
                  <c:v>0.40633893736028526</c:v>
                </c:pt>
                <c:pt idx="64">
                  <c:v>0.40233250192738268</c:v>
                </c:pt>
                <c:pt idx="65">
                  <c:v>0.39308307310360746</c:v>
                </c:pt>
                <c:pt idx="66">
                  <c:v>0.39030681201789719</c:v>
                </c:pt>
                <c:pt idx="67">
                  <c:v>0.38448860341623359</c:v>
                </c:pt>
                <c:pt idx="68">
                  <c:v>0.38113789357458572</c:v>
                </c:pt>
                <c:pt idx="69">
                  <c:v>0.3717144551582976</c:v>
                </c:pt>
                <c:pt idx="70">
                  <c:v>0.36172694554073104</c:v>
                </c:pt>
                <c:pt idx="71">
                  <c:v>0.3579695595500354</c:v>
                </c:pt>
                <c:pt idx="72">
                  <c:v>0.35450315834917845</c:v>
                </c:pt>
                <c:pt idx="73">
                  <c:v>0.35368166696273207</c:v>
                </c:pt>
                <c:pt idx="74">
                  <c:v>0.32642612636990026</c:v>
                </c:pt>
                <c:pt idx="75">
                  <c:v>0.32184810401585651</c:v>
                </c:pt>
                <c:pt idx="76">
                  <c:v>0.30558325655865914</c:v>
                </c:pt>
                <c:pt idx="77">
                  <c:v>0.29170597480082172</c:v>
                </c:pt>
                <c:pt idx="78">
                  <c:v>0.21237173815869426</c:v>
                </c:pt>
                <c:pt idx="79">
                  <c:v>0.20739839526816439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288192"/>
        <c:axId val="37310464"/>
      </c:barChart>
      <c:catAx>
        <c:axId val="37288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2"/>
            </a:solidFill>
          </a:ln>
        </c:spPr>
        <c:txPr>
          <a:bodyPr rot="-5400000" vert="horz"/>
          <a:lstStyle/>
          <a:p>
            <a:pPr>
              <a:defRPr sz="7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7310464"/>
        <c:crosses val="autoZero"/>
        <c:auto val="1"/>
        <c:lblAlgn val="ctr"/>
        <c:lblOffset val="100"/>
        <c:noMultiLvlLbl val="0"/>
      </c:catAx>
      <c:valAx>
        <c:axId val="3731046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>
                    <a:latin typeface="+mn-lt"/>
                  </a:defRPr>
                </a:pPr>
                <a:r>
                  <a:rPr lang="ru-RU">
                    <a:latin typeface="+mn-lt"/>
                  </a:rPr>
                  <a:t>Потери, годы</a:t>
                </a:r>
              </a:p>
            </c:rich>
          </c:tx>
          <c:layout>
            <c:manualLayout>
              <c:xMode val="edge"/>
              <c:yMode val="edge"/>
              <c:x val="7.104795737122558E-3"/>
              <c:y val="4.8074363197437228E-3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spPr>
          <a:ln>
            <a:solidFill>
              <a:schemeClr val="bg2"/>
            </a:solidFill>
          </a:ln>
        </c:spPr>
        <c:txPr>
          <a:bodyPr/>
          <a:lstStyle/>
          <a:p>
            <a:pPr>
              <a:defRPr b="1">
                <a:latin typeface="+mn-lt"/>
              </a:defRPr>
            </a:pPr>
            <a:endParaRPr lang="ru-RU"/>
          </a:p>
        </c:txPr>
        <c:crossAx val="372881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tx1">
        <a:lumMod val="95000"/>
      </a:schemeClr>
    </a:solidFill>
    <a:ln>
      <a:noFill/>
    </a:ln>
    <a:scene3d>
      <a:camera prst="orthographicFront"/>
      <a:lightRig rig="glow" dir="t">
        <a:rot lat="0" lon="0" rev="4800000"/>
      </a:lightRig>
    </a:scene3d>
    <a:sp3d prstMaterial="matte">
      <a:bevelT w="127000" h="63500"/>
    </a:sp3d>
  </c:spPr>
  <c:txPr>
    <a:bodyPr/>
    <a:lstStyle/>
    <a:p>
      <a:pPr>
        <a:defRPr>
          <a:solidFill>
            <a:schemeClr val="bg2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100147783480848E-2"/>
          <c:y val="0.1412268352819534"/>
          <c:w val="0.88990878403282936"/>
          <c:h val="0.74470564168819997"/>
        </c:manualLayout>
      </c:layout>
      <c:barChart>
        <c:barDir val="col"/>
        <c:grouping val="clustered"/>
        <c:varyColors val="1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  <a:scene3d>
              <a:camera prst="orthographicFront"/>
              <a:lightRig rig="harsh" dir="t">
                <a:rot lat="0" lon="0" rev="3000000"/>
              </a:lightRig>
            </a:scene3d>
            <a:sp3d>
              <a:bevelT w="82550" h="44450" prst="angle"/>
              <a:bevelB w="82550" h="44450" prst="angle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200" b="1">
                    <a:latin typeface="+mn-lt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DALE_новообразования!$Q$2:$Q$10</c:f>
              <c:strCache>
                <c:ptCount val="9"/>
                <c:pt idx="0">
                  <c:v>РФ</c:v>
                </c:pt>
                <c:pt idx="1">
                  <c:v>ЦФО</c:v>
                </c:pt>
                <c:pt idx="2">
                  <c:v>СЗФО</c:v>
                </c:pt>
                <c:pt idx="3">
                  <c:v>ЮФО</c:v>
                </c:pt>
                <c:pt idx="4">
                  <c:v>СКФО</c:v>
                </c:pt>
                <c:pt idx="5">
                  <c:v>ПФО</c:v>
                </c:pt>
                <c:pt idx="6">
                  <c:v>УФО</c:v>
                </c:pt>
                <c:pt idx="7">
                  <c:v>СФО</c:v>
                </c:pt>
                <c:pt idx="8">
                  <c:v>ДФО</c:v>
                </c:pt>
              </c:strCache>
            </c:strRef>
          </c:cat>
          <c:val>
            <c:numRef>
              <c:f>DALE_новообразования!$P$2:$P$10</c:f>
              <c:numCache>
                <c:formatCode>#,##0.00</c:formatCode>
                <c:ptCount val="9"/>
                <c:pt idx="0">
                  <c:v>0.12929019520106891</c:v>
                </c:pt>
                <c:pt idx="1">
                  <c:v>0.12333650007974839</c:v>
                </c:pt>
                <c:pt idx="2">
                  <c:v>0.14139788165479344</c:v>
                </c:pt>
                <c:pt idx="3">
                  <c:v>0.12730493163229947</c:v>
                </c:pt>
                <c:pt idx="4">
                  <c:v>7.2751967407157392E-2</c:v>
                </c:pt>
                <c:pt idx="5">
                  <c:v>0.14266459871516446</c:v>
                </c:pt>
                <c:pt idx="6">
                  <c:v>0.12488367137216019</c:v>
                </c:pt>
                <c:pt idx="7">
                  <c:v>0.14101090390539692</c:v>
                </c:pt>
                <c:pt idx="8">
                  <c:v>0.11818055497189012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344000"/>
        <c:axId val="37345536"/>
      </c:barChart>
      <c:catAx>
        <c:axId val="373440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37345536"/>
        <c:crosses val="autoZero"/>
        <c:auto val="1"/>
        <c:lblAlgn val="ctr"/>
        <c:lblOffset val="100"/>
        <c:noMultiLvlLbl val="0"/>
      </c:catAx>
      <c:valAx>
        <c:axId val="3734553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 dirty="0"/>
                  <a:t>Потери, годы</a:t>
                </a:r>
              </a:p>
            </c:rich>
          </c:tx>
          <c:layout>
            <c:manualLayout>
              <c:xMode val="edge"/>
              <c:yMode val="edge"/>
              <c:x val="5.8998515182134602E-3"/>
              <c:y val="1.2723625956777403E-2"/>
            </c:manualLayout>
          </c:layout>
          <c:overlay val="0"/>
        </c:title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344000"/>
        <c:crosses val="autoZero"/>
        <c:crossBetween val="between"/>
      </c:valAx>
      <c:spPr>
        <a:noFill/>
        <a:ln w="25400">
          <a:noFill/>
        </a:ln>
        <a:scene3d>
          <a:camera prst="orthographicFront"/>
          <a:lightRig rig="threePt" dir="t"/>
        </a:scene3d>
        <a:sp3d>
          <a:bevelT prst="angle"/>
        </a:sp3d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+mn-lt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100147783480848E-2"/>
          <c:y val="0.12850927532363537"/>
          <c:w val="0.91439728115690377"/>
          <c:h val="0.788523471145564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  <a:scene3d>
              <a:camera prst="orthographicFront"/>
              <a:lightRig rig="harsh" dir="t">
                <a:rot lat="0" lon="0" rev="3000000"/>
              </a:lightRig>
            </a:scene3d>
            <a:sp3d>
              <a:bevelT w="82550" h="44450" prst="angle"/>
              <a:bevelB w="82550" h="44450" prst="angle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200" b="1"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DALE_кровообращение!$R$4:$R$12</c:f>
              <c:strCache>
                <c:ptCount val="9"/>
                <c:pt idx="0">
                  <c:v>РФ</c:v>
                </c:pt>
                <c:pt idx="1">
                  <c:v>ЦФО</c:v>
                </c:pt>
                <c:pt idx="2">
                  <c:v>СЗФО</c:v>
                </c:pt>
                <c:pt idx="3">
                  <c:v>ЮФО</c:v>
                </c:pt>
                <c:pt idx="4">
                  <c:v>СКФО</c:v>
                </c:pt>
                <c:pt idx="5">
                  <c:v>ПФО</c:v>
                </c:pt>
                <c:pt idx="6">
                  <c:v>УФО</c:v>
                </c:pt>
                <c:pt idx="7">
                  <c:v>СФО</c:v>
                </c:pt>
                <c:pt idx="8">
                  <c:v>ДФО</c:v>
                </c:pt>
              </c:strCache>
            </c:strRef>
          </c:cat>
          <c:val>
            <c:numRef>
              <c:f>DALE_кровообращение!$Q$4:$Q$12</c:f>
              <c:numCache>
                <c:formatCode>#,##0.000</c:formatCode>
                <c:ptCount val="9"/>
                <c:pt idx="0">
                  <c:v>0.5006246605766127</c:v>
                </c:pt>
                <c:pt idx="1">
                  <c:v>0.43770326569907553</c:v>
                </c:pt>
                <c:pt idx="2">
                  <c:v>0.46517437853728172</c:v>
                </c:pt>
                <c:pt idx="3">
                  <c:v>0.4756286584836788</c:v>
                </c:pt>
                <c:pt idx="4">
                  <c:v>0.58092681812259561</c:v>
                </c:pt>
                <c:pt idx="5">
                  <c:v>0.54992461182946073</c:v>
                </c:pt>
                <c:pt idx="6">
                  <c:v>0.44303106589737951</c:v>
                </c:pt>
                <c:pt idx="7">
                  <c:v>0.61227395736406365</c:v>
                </c:pt>
                <c:pt idx="8">
                  <c:v>0.42752406210922977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370112"/>
        <c:axId val="37384192"/>
      </c:barChart>
      <c:catAx>
        <c:axId val="37370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+mn-lt"/>
              </a:defRPr>
            </a:pPr>
            <a:endParaRPr lang="ru-RU"/>
          </a:p>
        </c:txPr>
        <c:crossAx val="37384192"/>
        <c:crosses val="autoZero"/>
        <c:auto val="1"/>
        <c:lblAlgn val="ctr"/>
        <c:lblOffset val="100"/>
        <c:noMultiLvlLbl val="0"/>
      </c:catAx>
      <c:valAx>
        <c:axId val="3738419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>
                    <a:latin typeface="+mn-lt"/>
                  </a:defRPr>
                </a:pPr>
                <a:r>
                  <a:rPr lang="ru-RU" dirty="0">
                    <a:latin typeface="+mn-lt"/>
                  </a:rPr>
                  <a:t>Потери, годы</a:t>
                </a:r>
              </a:p>
            </c:rich>
          </c:tx>
          <c:layout>
            <c:manualLayout>
              <c:xMode val="edge"/>
              <c:yMode val="edge"/>
              <c:x val="9.1759991717973348E-4"/>
              <c:y val="4.8072690465261504E-3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crossAx val="373701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314319403629142E-2"/>
          <c:y val="5.2609010189078294E-3"/>
          <c:w val="0.88515789057822813"/>
          <c:h val="0.79224826858857011"/>
        </c:manualLayout>
      </c:layout>
      <c:barChart>
        <c:barDir val="bar"/>
        <c:grouping val="clustered"/>
        <c:varyColors val="0"/>
        <c:ser>
          <c:idx val="1"/>
          <c:order val="0"/>
          <c:tx>
            <c:v>Новообразования</c:v>
          </c:tx>
          <c:spPr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82550" h="44450" prst="angle"/>
              <a:bevelB w="82550" h="44450" prst="angle"/>
              <a:contourClr>
                <a:srgbClr val="000000"/>
              </a:contourClr>
            </a:sp3d>
          </c:spPr>
          <c:invertIfNegative val="0"/>
          <c:cat>
            <c:strRef>
              <c:f>Общий!$B$2:$B$10</c:f>
              <c:strCache>
                <c:ptCount val="9"/>
                <c:pt idx="0">
                  <c:v>ЮФО</c:v>
                </c:pt>
                <c:pt idx="1">
                  <c:v>СКФО</c:v>
                </c:pt>
                <c:pt idx="2">
                  <c:v>ЦФО</c:v>
                </c:pt>
                <c:pt idx="3">
                  <c:v>РФ</c:v>
                </c:pt>
                <c:pt idx="4">
                  <c:v>ПФО</c:v>
                </c:pt>
                <c:pt idx="5">
                  <c:v>ДФО</c:v>
                </c:pt>
                <c:pt idx="6">
                  <c:v>СЗФО</c:v>
                </c:pt>
                <c:pt idx="7">
                  <c:v>СФО</c:v>
                </c:pt>
                <c:pt idx="8">
                  <c:v>УФО</c:v>
                </c:pt>
              </c:strCache>
            </c:strRef>
          </c:cat>
          <c:val>
            <c:numRef>
              <c:f>Общий!$D$2:$D$10</c:f>
              <c:numCache>
                <c:formatCode>#,##0.00</c:formatCode>
                <c:ptCount val="9"/>
                <c:pt idx="0">
                  <c:v>0.12730493163229897</c:v>
                </c:pt>
                <c:pt idx="1">
                  <c:v>7.2751967407157295E-2</c:v>
                </c:pt>
                <c:pt idx="2">
                  <c:v>0.12333650007974839</c:v>
                </c:pt>
                <c:pt idx="3">
                  <c:v>0.1292901952010688</c:v>
                </c:pt>
                <c:pt idx="4">
                  <c:v>0.14266459871516446</c:v>
                </c:pt>
                <c:pt idx="5">
                  <c:v>0.11818055497188955</c:v>
                </c:pt>
                <c:pt idx="6">
                  <c:v>0.14139788165479322</c:v>
                </c:pt>
                <c:pt idx="7">
                  <c:v>0.14101090390539642</c:v>
                </c:pt>
                <c:pt idx="8">
                  <c:v>0.12488367137216018</c:v>
                </c:pt>
              </c:numCache>
            </c:numRef>
          </c:val>
        </c:ser>
        <c:ser>
          <c:idx val="0"/>
          <c:order val="1"/>
          <c:tx>
            <c:v>Болезни системы кровообращения</c:v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82550" h="44450" prst="angle"/>
              <a:bevelB w="82550" h="44450" prst="angle"/>
              <a:contourClr>
                <a:srgbClr val="000000"/>
              </a:contourClr>
            </a:sp3d>
          </c:spPr>
          <c:invertIfNegative val="0"/>
          <c:cat>
            <c:strRef>
              <c:f>Общий!$B$2:$B$10</c:f>
              <c:strCache>
                <c:ptCount val="9"/>
                <c:pt idx="0">
                  <c:v>ЮФО</c:v>
                </c:pt>
                <c:pt idx="1">
                  <c:v>СКФО</c:v>
                </c:pt>
                <c:pt idx="2">
                  <c:v>ЦФО</c:v>
                </c:pt>
                <c:pt idx="3">
                  <c:v>РФ</c:v>
                </c:pt>
                <c:pt idx="4">
                  <c:v>ПФО</c:v>
                </c:pt>
                <c:pt idx="5">
                  <c:v>ДФО</c:v>
                </c:pt>
                <c:pt idx="6">
                  <c:v>СЗФО</c:v>
                </c:pt>
                <c:pt idx="7">
                  <c:v>СФО</c:v>
                </c:pt>
                <c:pt idx="8">
                  <c:v>УФО</c:v>
                </c:pt>
              </c:strCache>
            </c:strRef>
          </c:cat>
          <c:val>
            <c:numRef>
              <c:f>Общий!$C$2:$C$10</c:f>
              <c:numCache>
                <c:formatCode>#,##0.000</c:formatCode>
                <c:ptCount val="9"/>
                <c:pt idx="0">
                  <c:v>0.47562865848367869</c:v>
                </c:pt>
                <c:pt idx="1">
                  <c:v>0.58092681812259539</c:v>
                </c:pt>
                <c:pt idx="2">
                  <c:v>0.43770326569907436</c:v>
                </c:pt>
                <c:pt idx="3">
                  <c:v>0.50062466057661237</c:v>
                </c:pt>
                <c:pt idx="4">
                  <c:v>0.54992461182946073</c:v>
                </c:pt>
                <c:pt idx="5">
                  <c:v>0.42752406210922811</c:v>
                </c:pt>
                <c:pt idx="6">
                  <c:v>0.46517437853728089</c:v>
                </c:pt>
                <c:pt idx="7">
                  <c:v>0.61227395736406365</c:v>
                </c:pt>
                <c:pt idx="8">
                  <c:v>0.44303106589737951</c:v>
                </c:pt>
              </c:numCache>
            </c:numRef>
          </c:val>
        </c:ser>
        <c:ser>
          <c:idx val="2"/>
          <c:order val="2"/>
          <c:tx>
            <c:v>Некоторые инфекционные и паразитарные заболевания</c:v>
          </c:tx>
          <c:spPr>
            <a:solidFill>
              <a:srgbClr val="C00000"/>
            </a:solidFill>
            <a:ln>
              <a:solidFill>
                <a:srgbClr val="FF0000"/>
              </a:solidFill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cat>
            <c:strRef>
              <c:f>Общий!$B$2:$B$10</c:f>
              <c:strCache>
                <c:ptCount val="9"/>
                <c:pt idx="0">
                  <c:v>ЮФО</c:v>
                </c:pt>
                <c:pt idx="1">
                  <c:v>СКФО</c:v>
                </c:pt>
                <c:pt idx="2">
                  <c:v>ЦФО</c:v>
                </c:pt>
                <c:pt idx="3">
                  <c:v>РФ</c:v>
                </c:pt>
                <c:pt idx="4">
                  <c:v>ПФО</c:v>
                </c:pt>
                <c:pt idx="5">
                  <c:v>ДФО</c:v>
                </c:pt>
                <c:pt idx="6">
                  <c:v>СЗФО</c:v>
                </c:pt>
                <c:pt idx="7">
                  <c:v>СФО</c:v>
                </c:pt>
                <c:pt idx="8">
                  <c:v>УФО</c:v>
                </c:pt>
              </c:strCache>
            </c:strRef>
          </c:cat>
          <c:val>
            <c:numRef>
              <c:f>Общий!$E$2:$E$10</c:f>
              <c:numCache>
                <c:formatCode>#,##0.000</c:formatCode>
                <c:ptCount val="9"/>
                <c:pt idx="0">
                  <c:v>0.89697894399511569</c:v>
                </c:pt>
                <c:pt idx="1">
                  <c:v>1.0696474154538826</c:v>
                </c:pt>
                <c:pt idx="2">
                  <c:v>1.12132773600389</c:v>
                </c:pt>
                <c:pt idx="3">
                  <c:v>1.2815754192547819</c:v>
                </c:pt>
                <c:pt idx="4">
                  <c:v>1.3415860148249459</c:v>
                </c:pt>
                <c:pt idx="5">
                  <c:v>1.446092469567301</c:v>
                </c:pt>
                <c:pt idx="6">
                  <c:v>1.465925518049676</c:v>
                </c:pt>
                <c:pt idx="7">
                  <c:v>1.4808262149894946</c:v>
                </c:pt>
                <c:pt idx="8">
                  <c:v>1.573639482234295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"/>
        <c:axId val="37407744"/>
        <c:axId val="37442304"/>
      </c:barChart>
      <c:catAx>
        <c:axId val="3740774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+mn-lt"/>
              </a:defRPr>
            </a:pPr>
            <a:endParaRPr lang="ru-RU"/>
          </a:p>
        </c:txPr>
        <c:crossAx val="37442304"/>
        <c:crosses val="autoZero"/>
        <c:auto val="1"/>
        <c:lblAlgn val="ctr"/>
        <c:lblOffset val="100"/>
        <c:noMultiLvlLbl val="0"/>
      </c:catAx>
      <c:valAx>
        <c:axId val="374423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+mn-lt"/>
                  </a:defRPr>
                </a:pPr>
                <a:r>
                  <a:rPr lang="ru-RU" sz="1400">
                    <a:latin typeface="+mn-lt"/>
                  </a:rPr>
                  <a:t>Потери,</a:t>
                </a:r>
                <a:r>
                  <a:rPr lang="ru-RU" sz="1400" baseline="0">
                    <a:latin typeface="+mn-lt"/>
                  </a:rPr>
                  <a:t> годы</a:t>
                </a:r>
                <a:endParaRPr lang="ru-RU" sz="1400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.82797349226374395"/>
              <c:y val="0.73531665208515651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+mn-lt"/>
              </a:defRPr>
            </a:pPr>
            <a:endParaRPr lang="ru-RU"/>
          </a:p>
        </c:txPr>
        <c:crossAx val="37407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0706807635151356E-2"/>
          <c:y val="0.88039085562135688"/>
          <c:w val="0.66485307343575129"/>
          <c:h val="0.11960918760752993"/>
        </c:manualLayout>
      </c:layout>
      <c:overlay val="0"/>
      <c:txPr>
        <a:bodyPr/>
        <a:lstStyle/>
        <a:p>
          <a:pPr>
            <a:defRPr sz="1400">
              <a:latin typeface="+mn-lt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880791532274589"/>
          <c:y val="8.8437591134441565E-2"/>
          <c:w val="0.87012870955163424"/>
          <c:h val="0.56655232800021937"/>
        </c:manualLayout>
      </c:layout>
      <c:lineChart>
        <c:grouping val="standard"/>
        <c:varyColors val="0"/>
        <c:ser>
          <c:idx val="0"/>
          <c:order val="0"/>
          <c:tx>
            <c:strRef>
              <c:f>'Рис. 1 Риск заболеть'!$B$3</c:f>
              <c:strCache>
                <c:ptCount val="1"/>
                <c:pt idx="0">
                  <c:v>США</c:v>
                </c:pt>
              </c:strCache>
            </c:strRef>
          </c:tx>
          <c:spPr>
            <a:ln>
              <a:solidFill>
                <a:schemeClr val="tx1"/>
              </a:solidFill>
              <a:prstDash val="lgDash"/>
            </a:ln>
          </c:spPr>
          <c:marker>
            <c:symbol val="none"/>
          </c:marker>
          <c:cat>
            <c:strRef>
              <c:f>'Рис. 1 Риск заболеть'!$A$4:$A$21</c:f>
              <c:strCache>
                <c:ptCount val="18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60-64 лет </c:v>
                </c:pt>
                <c:pt idx="13">
                  <c:v>65-69 лет</c:v>
                </c:pt>
                <c:pt idx="14">
                  <c:v>70-74 лет</c:v>
                </c:pt>
                <c:pt idx="15">
                  <c:v>75-79 лет</c:v>
                </c:pt>
                <c:pt idx="16">
                  <c:v>80-84 лет</c:v>
                </c:pt>
                <c:pt idx="17">
                  <c:v>старше 85 лет</c:v>
                </c:pt>
              </c:strCache>
            </c:strRef>
          </c:cat>
          <c:val>
            <c:numRef>
              <c:f>'Рис. 1 Риск заболеть'!$B$4:$B$21</c:f>
              <c:numCache>
                <c:formatCode>General</c:formatCode>
                <c:ptCount val="18"/>
                <c:pt idx="0">
                  <c:v>20.986239359669771</c:v>
                </c:pt>
                <c:pt idx="1">
                  <c:v>11.691265220508868</c:v>
                </c:pt>
                <c:pt idx="2">
                  <c:v>13.479176841623927</c:v>
                </c:pt>
                <c:pt idx="3">
                  <c:v>21.66700370355953</c:v>
                </c:pt>
                <c:pt idx="4">
                  <c:v>34.614559258518071</c:v>
                </c:pt>
                <c:pt idx="5">
                  <c:v>55.906395181619274</c:v>
                </c:pt>
                <c:pt idx="6">
                  <c:v>88.840991176762358</c:v>
                </c:pt>
                <c:pt idx="7">
                  <c:v>136.00882522744405</c:v>
                </c:pt>
                <c:pt idx="8">
                  <c:v>221.47630422058072</c:v>
                </c:pt>
                <c:pt idx="9">
                  <c:v>365.19624482387138</c:v>
                </c:pt>
                <c:pt idx="10">
                  <c:v>585.39750052826753</c:v>
                </c:pt>
                <c:pt idx="11">
                  <c:v>854.51839321609566</c:v>
                </c:pt>
                <c:pt idx="12">
                  <c:v>1237.7231064371908</c:v>
                </c:pt>
                <c:pt idx="13">
                  <c:v>1754.7306188916159</c:v>
                </c:pt>
                <c:pt idx="14">
                  <c:v>2051.0733230577862</c:v>
                </c:pt>
                <c:pt idx="15">
                  <c:v>2245.9122645447856</c:v>
                </c:pt>
                <c:pt idx="16">
                  <c:v>2283.462914223664</c:v>
                </c:pt>
                <c:pt idx="17">
                  <c:v>2082.1062573438639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'Рис. 1 Риск заболеть'!$C$3</c:f>
              <c:strCache>
                <c:ptCount val="1"/>
                <c:pt idx="0">
                  <c:v>Австралия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square"/>
            <c:size val="8"/>
            <c:spPr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marker>
          <c:cat>
            <c:strRef>
              <c:f>'Рис. 1 Риск заболеть'!$A$4:$A$21</c:f>
              <c:strCache>
                <c:ptCount val="18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60-64 лет </c:v>
                </c:pt>
                <c:pt idx="13">
                  <c:v>65-69 лет</c:v>
                </c:pt>
                <c:pt idx="14">
                  <c:v>70-74 лет</c:v>
                </c:pt>
                <c:pt idx="15">
                  <c:v>75-79 лет</c:v>
                </c:pt>
                <c:pt idx="16">
                  <c:v>80-84 лет</c:v>
                </c:pt>
                <c:pt idx="17">
                  <c:v>старше 85 лет</c:v>
                </c:pt>
              </c:strCache>
            </c:strRef>
          </c:cat>
          <c:val>
            <c:numRef>
              <c:f>'Рис. 1 Риск заболеть'!$C$4:$C$21</c:f>
              <c:numCache>
                <c:formatCode>General</c:formatCode>
                <c:ptCount val="18"/>
                <c:pt idx="0">
                  <c:v>22.912659465987836</c:v>
                </c:pt>
                <c:pt idx="1">
                  <c:v>9.7993965694848715</c:v>
                </c:pt>
                <c:pt idx="2">
                  <c:v>13.635680675103952</c:v>
                </c:pt>
                <c:pt idx="3">
                  <c:v>22.84414809428835</c:v>
                </c:pt>
                <c:pt idx="4">
                  <c:v>41.270805673596143</c:v>
                </c:pt>
                <c:pt idx="5">
                  <c:v>68.53802092745444</c:v>
                </c:pt>
                <c:pt idx="6">
                  <c:v>99.645393160597351</c:v>
                </c:pt>
                <c:pt idx="7">
                  <c:v>151.50385682344833</c:v>
                </c:pt>
                <c:pt idx="8">
                  <c:v>228.98301140951679</c:v>
                </c:pt>
                <c:pt idx="9">
                  <c:v>376.41663184542853</c:v>
                </c:pt>
                <c:pt idx="10">
                  <c:v>590.53214234201243</c:v>
                </c:pt>
                <c:pt idx="11">
                  <c:v>893.29606423988355</c:v>
                </c:pt>
                <c:pt idx="12">
                  <c:v>1394.1604699571806</c:v>
                </c:pt>
                <c:pt idx="13">
                  <c:v>1869.2065715168251</c:v>
                </c:pt>
                <c:pt idx="14">
                  <c:v>2192.5729885609917</c:v>
                </c:pt>
                <c:pt idx="15">
                  <c:v>2411.8920788584228</c:v>
                </c:pt>
                <c:pt idx="16">
                  <c:v>2774.1764831000487</c:v>
                </c:pt>
                <c:pt idx="17">
                  <c:v>2920.0357460857972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'Рис. 1 Риск заболеть'!$D$3</c:f>
              <c:strCache>
                <c:ptCount val="1"/>
                <c:pt idx="0">
                  <c:v>Норвегия</c:v>
                </c:pt>
              </c:strCache>
            </c:strRef>
          </c:tx>
          <c:spPr>
            <a:ln w="34925">
              <a:solidFill>
                <a:srgbClr val="72E41C"/>
              </a:solidFill>
              <a:prstDash val="solid"/>
            </a:ln>
          </c:spPr>
          <c:marker>
            <c:symbol val="circle"/>
            <c:size val="8"/>
            <c:spPr>
              <a:ln>
                <a:solidFill>
                  <a:srgbClr val="72E41C"/>
                </a:solidFill>
                <a:prstDash val="solid"/>
              </a:ln>
            </c:spPr>
          </c:marker>
          <c:cat>
            <c:strRef>
              <c:f>'Рис. 1 Риск заболеть'!$A$4:$A$21</c:f>
              <c:strCache>
                <c:ptCount val="18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60-64 лет </c:v>
                </c:pt>
                <c:pt idx="13">
                  <c:v>65-69 лет</c:v>
                </c:pt>
                <c:pt idx="14">
                  <c:v>70-74 лет</c:v>
                </c:pt>
                <c:pt idx="15">
                  <c:v>75-79 лет</c:v>
                </c:pt>
                <c:pt idx="16">
                  <c:v>80-84 лет</c:v>
                </c:pt>
                <c:pt idx="17">
                  <c:v>старше 85 лет</c:v>
                </c:pt>
              </c:strCache>
            </c:strRef>
          </c:cat>
          <c:val>
            <c:numRef>
              <c:f>'Рис. 1 Риск заболеть'!$D$4:$D$21</c:f>
              <c:numCache>
                <c:formatCode>General</c:formatCode>
                <c:ptCount val="18"/>
                <c:pt idx="0">
                  <c:v>16.05</c:v>
                </c:pt>
                <c:pt idx="1">
                  <c:v>9</c:v>
                </c:pt>
                <c:pt idx="2">
                  <c:v>9.2000000000000011</c:v>
                </c:pt>
                <c:pt idx="3">
                  <c:v>18.899999999999999</c:v>
                </c:pt>
                <c:pt idx="4">
                  <c:v>33.700000000000003</c:v>
                </c:pt>
                <c:pt idx="5">
                  <c:v>60.2</c:v>
                </c:pt>
                <c:pt idx="6">
                  <c:v>88</c:v>
                </c:pt>
                <c:pt idx="7">
                  <c:v>108.7</c:v>
                </c:pt>
                <c:pt idx="8">
                  <c:v>164.9</c:v>
                </c:pt>
                <c:pt idx="9">
                  <c:v>274.60000000000002</c:v>
                </c:pt>
                <c:pt idx="10">
                  <c:v>490.5</c:v>
                </c:pt>
                <c:pt idx="11">
                  <c:v>729.4</c:v>
                </c:pt>
                <c:pt idx="12">
                  <c:v>1200.5999999999999</c:v>
                </c:pt>
                <c:pt idx="13">
                  <c:v>1647.9</c:v>
                </c:pt>
                <c:pt idx="14">
                  <c:v>1976.1</c:v>
                </c:pt>
                <c:pt idx="15">
                  <c:v>2264.3000000000002</c:v>
                </c:pt>
                <c:pt idx="16">
                  <c:v>2362.6999999999998</c:v>
                </c:pt>
                <c:pt idx="17">
                  <c:v>2172.8000000000002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'Рис. 1 Риск заболеть'!$E$3</c:f>
              <c:strCache>
                <c:ptCount val="1"/>
                <c:pt idx="0">
                  <c:v>Словакия</c:v>
                </c:pt>
              </c:strCache>
            </c:strRef>
          </c:tx>
          <c:spPr>
            <a:ln>
              <a:solidFill>
                <a:srgbClr val="FFC000"/>
              </a:solidFill>
              <a:prstDash val="lgDash"/>
            </a:ln>
          </c:spPr>
          <c:marker>
            <c:symbol val="none"/>
          </c:marker>
          <c:cat>
            <c:strRef>
              <c:f>'Рис. 1 Риск заболеть'!$A$4:$A$21</c:f>
              <c:strCache>
                <c:ptCount val="18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60-64 лет </c:v>
                </c:pt>
                <c:pt idx="13">
                  <c:v>65-69 лет</c:v>
                </c:pt>
                <c:pt idx="14">
                  <c:v>70-74 лет</c:v>
                </c:pt>
                <c:pt idx="15">
                  <c:v>75-79 лет</c:v>
                </c:pt>
                <c:pt idx="16">
                  <c:v>80-84 лет</c:v>
                </c:pt>
                <c:pt idx="17">
                  <c:v>старше 85 лет</c:v>
                </c:pt>
              </c:strCache>
            </c:strRef>
          </c:cat>
          <c:val>
            <c:numRef>
              <c:f>'Рис. 1 Риск заболеть'!$E$4:$E$21</c:f>
              <c:numCache>
                <c:formatCode>General</c:formatCode>
                <c:ptCount val="18"/>
                <c:pt idx="0">
                  <c:v>17.399999999999999</c:v>
                </c:pt>
                <c:pt idx="1">
                  <c:v>8.5</c:v>
                </c:pt>
                <c:pt idx="2">
                  <c:v>10.200000000000001</c:v>
                </c:pt>
                <c:pt idx="3">
                  <c:v>17.7</c:v>
                </c:pt>
                <c:pt idx="4">
                  <c:v>24.6</c:v>
                </c:pt>
                <c:pt idx="5">
                  <c:v>41.6</c:v>
                </c:pt>
                <c:pt idx="6">
                  <c:v>64.2</c:v>
                </c:pt>
                <c:pt idx="7">
                  <c:v>105.7</c:v>
                </c:pt>
                <c:pt idx="8">
                  <c:v>173.1</c:v>
                </c:pt>
                <c:pt idx="9">
                  <c:v>332.9</c:v>
                </c:pt>
                <c:pt idx="10">
                  <c:v>504.29999999999944</c:v>
                </c:pt>
                <c:pt idx="11">
                  <c:v>786.8</c:v>
                </c:pt>
                <c:pt idx="12">
                  <c:v>1099.9000000000001</c:v>
                </c:pt>
                <c:pt idx="13">
                  <c:v>1406.3</c:v>
                </c:pt>
                <c:pt idx="14">
                  <c:v>1727.7</c:v>
                </c:pt>
                <c:pt idx="15">
                  <c:v>1846.7</c:v>
                </c:pt>
                <c:pt idx="16">
                  <c:v>2057.5</c:v>
                </c:pt>
                <c:pt idx="17">
                  <c:v>1926.6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'Рис. 1 Риск заболеть'!$F$3</c:f>
              <c:strCache>
                <c:ptCount val="1"/>
                <c:pt idx="0">
                  <c:v>Дания</c:v>
                </c:pt>
              </c:strCache>
            </c:strRef>
          </c:tx>
          <c:spPr>
            <a:ln>
              <a:solidFill>
                <a:schemeClr val="accent1">
                  <a:lumMod val="75000"/>
                </a:schemeClr>
              </a:solidFill>
              <a:prstDash val="solid"/>
            </a:ln>
          </c:spPr>
          <c:marker>
            <c:symbol val="triangle"/>
            <c:size val="9"/>
            <c:spPr>
              <a:solidFill>
                <a:schemeClr val="accent1">
                  <a:lumMod val="9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cat>
            <c:strRef>
              <c:f>'Рис. 1 Риск заболеть'!$A$4:$A$21</c:f>
              <c:strCache>
                <c:ptCount val="18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60-64 лет </c:v>
                </c:pt>
                <c:pt idx="13">
                  <c:v>65-69 лет</c:v>
                </c:pt>
                <c:pt idx="14">
                  <c:v>70-74 лет</c:v>
                </c:pt>
                <c:pt idx="15">
                  <c:v>75-79 лет</c:v>
                </c:pt>
                <c:pt idx="16">
                  <c:v>80-84 лет</c:v>
                </c:pt>
                <c:pt idx="17">
                  <c:v>старше 85 лет</c:v>
                </c:pt>
              </c:strCache>
            </c:strRef>
          </c:cat>
          <c:val>
            <c:numRef>
              <c:f>'Рис. 1 Риск заболеть'!$F$4:$F$21</c:f>
              <c:numCache>
                <c:formatCode>General</c:formatCode>
                <c:ptCount val="18"/>
                <c:pt idx="0">
                  <c:v>15.4</c:v>
                </c:pt>
                <c:pt idx="1">
                  <c:v>9</c:v>
                </c:pt>
                <c:pt idx="2">
                  <c:v>10.8</c:v>
                </c:pt>
                <c:pt idx="3">
                  <c:v>23.1</c:v>
                </c:pt>
                <c:pt idx="4">
                  <c:v>43</c:v>
                </c:pt>
                <c:pt idx="5">
                  <c:v>64</c:v>
                </c:pt>
                <c:pt idx="6">
                  <c:v>91</c:v>
                </c:pt>
                <c:pt idx="7">
                  <c:v>133.30000000000001</c:v>
                </c:pt>
                <c:pt idx="8">
                  <c:v>192.7</c:v>
                </c:pt>
                <c:pt idx="9">
                  <c:v>314.5</c:v>
                </c:pt>
                <c:pt idx="10">
                  <c:v>532</c:v>
                </c:pt>
                <c:pt idx="11">
                  <c:v>790.6</c:v>
                </c:pt>
                <c:pt idx="12">
                  <c:v>1255.4000000000001</c:v>
                </c:pt>
                <c:pt idx="13">
                  <c:v>1682.8</c:v>
                </c:pt>
                <c:pt idx="14">
                  <c:v>2189.6</c:v>
                </c:pt>
                <c:pt idx="15">
                  <c:v>2587.8000000000002</c:v>
                </c:pt>
                <c:pt idx="16">
                  <c:v>2523.4</c:v>
                </c:pt>
                <c:pt idx="17">
                  <c:v>2111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'Рис. 1 Риск заболеть'!$G$3</c:f>
              <c:strCache>
                <c:ptCount val="1"/>
                <c:pt idx="0">
                  <c:v>Россия</c:v>
                </c:pt>
              </c:strCache>
            </c:strRef>
          </c:tx>
          <c:spPr>
            <a:ln w="57150">
              <a:solidFill>
                <a:srgbClr val="FF0000"/>
              </a:solidFill>
              <a:prstDash val="solid"/>
            </a:ln>
          </c:spPr>
          <c:marker>
            <c:symbol val="none"/>
          </c:marker>
          <c:val>
            <c:numRef>
              <c:f>'Рис. 1 Риск заболеть'!$G$4:$G$21</c:f>
              <c:numCache>
                <c:formatCode>General</c:formatCode>
                <c:ptCount val="18"/>
                <c:pt idx="0">
                  <c:v>14.64</c:v>
                </c:pt>
                <c:pt idx="1">
                  <c:v>10.25</c:v>
                </c:pt>
                <c:pt idx="2">
                  <c:v>9.31</c:v>
                </c:pt>
                <c:pt idx="3">
                  <c:v>14.15</c:v>
                </c:pt>
                <c:pt idx="4">
                  <c:v>19.88</c:v>
                </c:pt>
                <c:pt idx="5">
                  <c:v>32.75</c:v>
                </c:pt>
                <c:pt idx="6">
                  <c:v>56.08</c:v>
                </c:pt>
                <c:pt idx="7">
                  <c:v>92.75</c:v>
                </c:pt>
                <c:pt idx="8">
                  <c:v>158.09</c:v>
                </c:pt>
                <c:pt idx="9">
                  <c:v>274.77</c:v>
                </c:pt>
                <c:pt idx="10">
                  <c:v>450.68</c:v>
                </c:pt>
                <c:pt idx="11">
                  <c:v>689.84999999999911</c:v>
                </c:pt>
                <c:pt idx="12">
                  <c:v>984.53</c:v>
                </c:pt>
                <c:pt idx="13">
                  <c:v>1128.78</c:v>
                </c:pt>
                <c:pt idx="14">
                  <c:v>1388.47</c:v>
                </c:pt>
                <c:pt idx="15">
                  <c:v>1412.1599999999999</c:v>
                </c:pt>
                <c:pt idx="16">
                  <c:v>1379.86</c:v>
                </c:pt>
                <c:pt idx="17">
                  <c:v>1081.73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92992"/>
        <c:axId val="37502976"/>
      </c:lineChart>
      <c:catAx>
        <c:axId val="37492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502976"/>
        <c:crosses val="autoZero"/>
        <c:auto val="1"/>
        <c:lblAlgn val="ctr"/>
        <c:lblOffset val="100"/>
        <c:noMultiLvlLbl val="0"/>
      </c:catAx>
      <c:valAx>
        <c:axId val="3750297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/>
                  <a:t>Риск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3.7664777842315492E-2"/>
              <c:y val="1.931110963639804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492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5801855687255047E-3"/>
          <c:y val="0.89541567555573054"/>
          <c:w val="0.99741992265160206"/>
          <c:h val="0.1013499501247399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+mn-lt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562828630747432E-2"/>
          <c:y val="0.1028911223495437"/>
          <c:w val="0.91129470301248561"/>
          <c:h val="0.58962064558701754"/>
        </c:manualLayout>
      </c:layout>
      <c:lineChart>
        <c:grouping val="standard"/>
        <c:varyColors val="0"/>
        <c:ser>
          <c:idx val="0"/>
          <c:order val="0"/>
          <c:tx>
            <c:strRef>
              <c:f>'Рис. 2 Риск умереть'!$B$4</c:f>
              <c:strCache>
                <c:ptCount val="1"/>
                <c:pt idx="0">
                  <c:v>США</c:v>
                </c:pt>
              </c:strCache>
            </c:strRef>
          </c:tx>
          <c:spPr>
            <a:ln>
              <a:solidFill>
                <a:schemeClr val="tx1"/>
              </a:solidFill>
              <a:prstDash val="dash"/>
            </a:ln>
          </c:spPr>
          <c:marker>
            <c:symbol val="none"/>
          </c:marker>
          <c:cat>
            <c:strRef>
              <c:f>'Рис. 2 Риск умереть'!$A$5:$A$22</c:f>
              <c:strCache>
                <c:ptCount val="18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60-64 лет </c:v>
                </c:pt>
                <c:pt idx="13">
                  <c:v>65-69 лет</c:v>
                </c:pt>
                <c:pt idx="14">
                  <c:v>70-74 лет</c:v>
                </c:pt>
                <c:pt idx="15">
                  <c:v>75-79 лет</c:v>
                </c:pt>
                <c:pt idx="16">
                  <c:v>80-84 лет</c:v>
                </c:pt>
                <c:pt idx="17">
                  <c:v>старше 85 лет</c:v>
                </c:pt>
              </c:strCache>
            </c:strRef>
          </c:cat>
          <c:val>
            <c:numRef>
              <c:f>'Рис. 2 Риск умереть'!$B$5:$B$22</c:f>
              <c:numCache>
                <c:formatCode>General</c:formatCode>
                <c:ptCount val="18"/>
                <c:pt idx="0">
                  <c:v>1.6350991313886241</c:v>
                </c:pt>
                <c:pt idx="1">
                  <c:v>2.3353023567527607</c:v>
                </c:pt>
                <c:pt idx="2">
                  <c:v>2.2497447007435882</c:v>
                </c:pt>
                <c:pt idx="3">
                  <c:v>2.1538510209602038</c:v>
                </c:pt>
                <c:pt idx="4">
                  <c:v>3.1671761813185757</c:v>
                </c:pt>
                <c:pt idx="5">
                  <c:v>4.5867573187505091</c:v>
                </c:pt>
                <c:pt idx="6">
                  <c:v>6.6318953873068889</c:v>
                </c:pt>
                <c:pt idx="7">
                  <c:v>10.755459035971681</c:v>
                </c:pt>
                <c:pt idx="8">
                  <c:v>20.147002121287489</c:v>
                </c:pt>
                <c:pt idx="9">
                  <c:v>39.725738623430125</c:v>
                </c:pt>
                <c:pt idx="10">
                  <c:v>81.505936754725866</c:v>
                </c:pt>
                <c:pt idx="11">
                  <c:v>148.46285097200288</c:v>
                </c:pt>
                <c:pt idx="12">
                  <c:v>244.77146438476493</c:v>
                </c:pt>
                <c:pt idx="13">
                  <c:v>389.26220599288865</c:v>
                </c:pt>
                <c:pt idx="14">
                  <c:v>600.48347523303642</c:v>
                </c:pt>
                <c:pt idx="15">
                  <c:v>830.17579846040155</c:v>
                </c:pt>
                <c:pt idx="16">
                  <c:v>1096.184336080323</c:v>
                </c:pt>
                <c:pt idx="17">
                  <c:v>1373.2465381331021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'Рис. 2 Риск умереть'!$C$4</c:f>
              <c:strCache>
                <c:ptCount val="1"/>
                <c:pt idx="0">
                  <c:v>Австралия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square"/>
            <c:size val="8"/>
          </c:marker>
          <c:cat>
            <c:strRef>
              <c:f>'Рис. 2 Риск умереть'!$A$5:$A$22</c:f>
              <c:strCache>
                <c:ptCount val="18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60-64 лет </c:v>
                </c:pt>
                <c:pt idx="13">
                  <c:v>65-69 лет</c:v>
                </c:pt>
                <c:pt idx="14">
                  <c:v>70-74 лет</c:v>
                </c:pt>
                <c:pt idx="15">
                  <c:v>75-79 лет</c:v>
                </c:pt>
                <c:pt idx="16">
                  <c:v>80-84 лет</c:v>
                </c:pt>
                <c:pt idx="17">
                  <c:v>старше 85 лет</c:v>
                </c:pt>
              </c:strCache>
            </c:strRef>
          </c:cat>
          <c:val>
            <c:numRef>
              <c:f>'Рис. 2 Риск умереть'!$C$5:$C$22</c:f>
              <c:numCache>
                <c:formatCode>General</c:formatCode>
                <c:ptCount val="18"/>
                <c:pt idx="0">
                  <c:v>2.1673784138078447</c:v>
                </c:pt>
                <c:pt idx="1">
                  <c:v>2.7539392495887696</c:v>
                </c:pt>
                <c:pt idx="2">
                  <c:v>1.5691465839678866</c:v>
                </c:pt>
                <c:pt idx="3">
                  <c:v>3.7305261354443506</c:v>
                </c:pt>
                <c:pt idx="4">
                  <c:v>4.8394816848821396</c:v>
                </c:pt>
                <c:pt idx="5">
                  <c:v>6.8691178884881055</c:v>
                </c:pt>
                <c:pt idx="6">
                  <c:v>9.8278965861276379</c:v>
                </c:pt>
                <c:pt idx="7">
                  <c:v>20.575004490829127</c:v>
                </c:pt>
                <c:pt idx="8">
                  <c:v>36.328090613951311</c:v>
                </c:pt>
                <c:pt idx="9">
                  <c:v>73.624221187633481</c:v>
                </c:pt>
                <c:pt idx="10">
                  <c:v>124.64261667313069</c:v>
                </c:pt>
                <c:pt idx="11">
                  <c:v>211.96420160150703</c:v>
                </c:pt>
                <c:pt idx="12">
                  <c:v>352.49465340843386</c:v>
                </c:pt>
                <c:pt idx="13">
                  <c:v>544.35833312699651</c:v>
                </c:pt>
                <c:pt idx="14">
                  <c:v>778.16799583080046</c:v>
                </c:pt>
                <c:pt idx="15">
                  <c:v>1160.4964617245973</c:v>
                </c:pt>
                <c:pt idx="16">
                  <c:v>1562.3117878050543</c:v>
                </c:pt>
                <c:pt idx="17">
                  <c:v>2024.6787895808466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'Рис. 2 Риск умереть'!$D$4</c:f>
              <c:strCache>
                <c:ptCount val="1"/>
                <c:pt idx="0">
                  <c:v>Норвегия</c:v>
                </c:pt>
              </c:strCache>
            </c:strRef>
          </c:tx>
          <c:spPr>
            <a:ln>
              <a:solidFill>
                <a:srgbClr val="72E41C"/>
              </a:solidFill>
              <a:prstDash val="solid"/>
            </a:ln>
          </c:spPr>
          <c:marker>
            <c:symbol val="circle"/>
            <c:size val="9"/>
            <c:spPr>
              <a:ln>
                <a:solidFill>
                  <a:srgbClr val="72E41C"/>
                </a:solidFill>
              </a:ln>
            </c:spPr>
          </c:marker>
          <c:cat>
            <c:strRef>
              <c:f>'Рис. 2 Риск умереть'!$A$5:$A$22</c:f>
              <c:strCache>
                <c:ptCount val="18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60-64 лет </c:v>
                </c:pt>
                <c:pt idx="13">
                  <c:v>65-69 лет</c:v>
                </c:pt>
                <c:pt idx="14">
                  <c:v>70-74 лет</c:v>
                </c:pt>
                <c:pt idx="15">
                  <c:v>75-79 лет</c:v>
                </c:pt>
                <c:pt idx="16">
                  <c:v>80-84 лет</c:v>
                </c:pt>
                <c:pt idx="17">
                  <c:v>старше 85 лет</c:v>
                </c:pt>
              </c:strCache>
            </c:strRef>
          </c:cat>
          <c:val>
            <c:numRef>
              <c:f>'Рис. 2 Риск умереть'!$D$5:$D$22</c:f>
              <c:numCache>
                <c:formatCode>General</c:formatCode>
                <c:ptCount val="18"/>
                <c:pt idx="0">
                  <c:v>2</c:v>
                </c:pt>
                <c:pt idx="1">
                  <c:v>2.2999999999999998</c:v>
                </c:pt>
                <c:pt idx="2">
                  <c:v>2.9</c:v>
                </c:pt>
                <c:pt idx="3">
                  <c:v>3.2</c:v>
                </c:pt>
                <c:pt idx="4">
                  <c:v>3.8</c:v>
                </c:pt>
                <c:pt idx="5">
                  <c:v>5</c:v>
                </c:pt>
                <c:pt idx="6">
                  <c:v>11.5</c:v>
                </c:pt>
                <c:pt idx="7">
                  <c:v>16.600000000000001</c:v>
                </c:pt>
                <c:pt idx="8">
                  <c:v>26.7</c:v>
                </c:pt>
                <c:pt idx="9">
                  <c:v>60.4</c:v>
                </c:pt>
                <c:pt idx="10">
                  <c:v>114.3</c:v>
                </c:pt>
                <c:pt idx="11">
                  <c:v>195.7</c:v>
                </c:pt>
                <c:pt idx="12">
                  <c:v>351.1</c:v>
                </c:pt>
                <c:pt idx="13">
                  <c:v>556.29999999999995</c:v>
                </c:pt>
                <c:pt idx="14">
                  <c:v>792.6</c:v>
                </c:pt>
                <c:pt idx="15">
                  <c:v>1194.5999999999999</c:v>
                </c:pt>
                <c:pt idx="16">
                  <c:v>1598.5</c:v>
                </c:pt>
                <c:pt idx="17">
                  <c:v>2045.3999999999999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'Рис. 2 Риск умереть'!$E$4</c:f>
              <c:strCache>
                <c:ptCount val="1"/>
                <c:pt idx="0">
                  <c:v>Словакия</c:v>
                </c:pt>
              </c:strCache>
            </c:strRef>
          </c:tx>
          <c:spPr>
            <a:ln>
              <a:solidFill>
                <a:srgbClr val="FFC000"/>
              </a:solidFill>
              <a:prstDash val="lgDash"/>
            </a:ln>
          </c:spPr>
          <c:marker>
            <c:symbol val="none"/>
          </c:marker>
          <c:cat>
            <c:strRef>
              <c:f>'Рис. 2 Риск умереть'!$A$5:$A$22</c:f>
              <c:strCache>
                <c:ptCount val="18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60-64 лет </c:v>
                </c:pt>
                <c:pt idx="13">
                  <c:v>65-69 лет</c:v>
                </c:pt>
                <c:pt idx="14">
                  <c:v>70-74 лет</c:v>
                </c:pt>
                <c:pt idx="15">
                  <c:v>75-79 лет</c:v>
                </c:pt>
                <c:pt idx="16">
                  <c:v>80-84 лет</c:v>
                </c:pt>
                <c:pt idx="17">
                  <c:v>старше 85 лет</c:v>
                </c:pt>
              </c:strCache>
            </c:strRef>
          </c:cat>
          <c:val>
            <c:numRef>
              <c:f>'Рис. 2 Риск умереть'!$E$5:$E$22</c:f>
              <c:numCache>
                <c:formatCode>General</c:formatCode>
                <c:ptCount val="18"/>
                <c:pt idx="0">
                  <c:v>3.2</c:v>
                </c:pt>
                <c:pt idx="1">
                  <c:v>2.7</c:v>
                </c:pt>
                <c:pt idx="2">
                  <c:v>3.1</c:v>
                </c:pt>
                <c:pt idx="3">
                  <c:v>2.8</c:v>
                </c:pt>
                <c:pt idx="4">
                  <c:v>6</c:v>
                </c:pt>
                <c:pt idx="5">
                  <c:v>6.6</c:v>
                </c:pt>
                <c:pt idx="6">
                  <c:v>11.6</c:v>
                </c:pt>
                <c:pt idx="7">
                  <c:v>25.6</c:v>
                </c:pt>
                <c:pt idx="8">
                  <c:v>49.8</c:v>
                </c:pt>
                <c:pt idx="9">
                  <c:v>94.6</c:v>
                </c:pt>
                <c:pt idx="10">
                  <c:v>223.5</c:v>
                </c:pt>
                <c:pt idx="11">
                  <c:v>343.6</c:v>
                </c:pt>
                <c:pt idx="12">
                  <c:v>548.70000000000005</c:v>
                </c:pt>
                <c:pt idx="13">
                  <c:v>773.3</c:v>
                </c:pt>
                <c:pt idx="14">
                  <c:v>1007.6</c:v>
                </c:pt>
                <c:pt idx="15">
                  <c:v>1300.8</c:v>
                </c:pt>
                <c:pt idx="16">
                  <c:v>1510.5</c:v>
                </c:pt>
                <c:pt idx="17">
                  <c:v>1558.8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'Рис. 2 Риск умереть'!$F$4</c:f>
              <c:strCache>
                <c:ptCount val="1"/>
                <c:pt idx="0">
                  <c:v>Дания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  <a:prstDash val="solid"/>
            </a:ln>
          </c:spPr>
          <c:marker>
            <c:symbol val="triangle"/>
            <c:size val="8"/>
            <c:spPr>
              <a:solidFill>
                <a:schemeClr val="accent1">
                  <a:lumMod val="9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cat>
            <c:strRef>
              <c:f>'Рис. 2 Риск умереть'!$A$5:$A$22</c:f>
              <c:strCache>
                <c:ptCount val="18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60-64 лет </c:v>
                </c:pt>
                <c:pt idx="13">
                  <c:v>65-69 лет</c:v>
                </c:pt>
                <c:pt idx="14">
                  <c:v>70-74 лет</c:v>
                </c:pt>
                <c:pt idx="15">
                  <c:v>75-79 лет</c:v>
                </c:pt>
                <c:pt idx="16">
                  <c:v>80-84 лет</c:v>
                </c:pt>
                <c:pt idx="17">
                  <c:v>старше 85 лет</c:v>
                </c:pt>
              </c:strCache>
            </c:strRef>
          </c:cat>
          <c:val>
            <c:numRef>
              <c:f>'Рис. 2 Риск умереть'!$F$5:$F$22</c:f>
              <c:numCache>
                <c:formatCode>General</c:formatCode>
                <c:ptCount val="18"/>
                <c:pt idx="0">
                  <c:v>1.2</c:v>
                </c:pt>
                <c:pt idx="1">
                  <c:v>0.9</c:v>
                </c:pt>
                <c:pt idx="2">
                  <c:v>0.9</c:v>
                </c:pt>
                <c:pt idx="3">
                  <c:v>3.1</c:v>
                </c:pt>
                <c:pt idx="4">
                  <c:v>3.9</c:v>
                </c:pt>
                <c:pt idx="5">
                  <c:v>4.5</c:v>
                </c:pt>
                <c:pt idx="6">
                  <c:v>10.1</c:v>
                </c:pt>
                <c:pt idx="7">
                  <c:v>17.2</c:v>
                </c:pt>
                <c:pt idx="8">
                  <c:v>37.9</c:v>
                </c:pt>
                <c:pt idx="9">
                  <c:v>72.7</c:v>
                </c:pt>
                <c:pt idx="10">
                  <c:v>159.6</c:v>
                </c:pt>
                <c:pt idx="11">
                  <c:v>269.10000000000002</c:v>
                </c:pt>
                <c:pt idx="12">
                  <c:v>426</c:v>
                </c:pt>
                <c:pt idx="13">
                  <c:v>654.29999999999995</c:v>
                </c:pt>
                <c:pt idx="14">
                  <c:v>1043.5999999999999</c:v>
                </c:pt>
                <c:pt idx="15">
                  <c:v>1462.6</c:v>
                </c:pt>
                <c:pt idx="16">
                  <c:v>1821</c:v>
                </c:pt>
                <c:pt idx="17">
                  <c:v>2002.5999999999997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'Рис. 2 Риск умереть'!$G$4</c:f>
              <c:strCache>
                <c:ptCount val="1"/>
                <c:pt idx="0">
                  <c:v>Россия</c:v>
                </c:pt>
              </c:strCache>
            </c:strRef>
          </c:tx>
          <c:spPr>
            <a:ln w="57150">
              <a:solidFill>
                <a:srgbClr val="FF0000"/>
              </a:solidFill>
              <a:prstDash val="solid"/>
            </a:ln>
          </c:spPr>
          <c:marker>
            <c:symbol val="none"/>
          </c:marker>
          <c:val>
            <c:numRef>
              <c:f>'Рис. 2 Риск умереть'!$G$5:$G$22</c:f>
              <c:numCache>
                <c:formatCode>General</c:formatCode>
                <c:ptCount val="18"/>
                <c:pt idx="0">
                  <c:v>5.05</c:v>
                </c:pt>
                <c:pt idx="1">
                  <c:v>3.3699999999999997</c:v>
                </c:pt>
                <c:pt idx="2">
                  <c:v>3.09</c:v>
                </c:pt>
                <c:pt idx="3">
                  <c:v>4.41</c:v>
                </c:pt>
                <c:pt idx="4">
                  <c:v>6.67</c:v>
                </c:pt>
                <c:pt idx="5">
                  <c:v>10.66</c:v>
                </c:pt>
                <c:pt idx="6">
                  <c:v>20.74</c:v>
                </c:pt>
                <c:pt idx="7">
                  <c:v>35</c:v>
                </c:pt>
                <c:pt idx="8">
                  <c:v>63.260000000000012</c:v>
                </c:pt>
                <c:pt idx="9">
                  <c:v>114.58</c:v>
                </c:pt>
                <c:pt idx="10">
                  <c:v>221.34</c:v>
                </c:pt>
                <c:pt idx="11">
                  <c:v>371.46</c:v>
                </c:pt>
                <c:pt idx="12">
                  <c:v>589.61</c:v>
                </c:pt>
                <c:pt idx="13">
                  <c:v>664.88</c:v>
                </c:pt>
                <c:pt idx="14">
                  <c:v>882.65</c:v>
                </c:pt>
                <c:pt idx="15">
                  <c:v>971.61</c:v>
                </c:pt>
                <c:pt idx="16">
                  <c:v>1043.1399999999999</c:v>
                </c:pt>
                <c:pt idx="17">
                  <c:v>977.31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80192"/>
        <c:axId val="37881728"/>
      </c:lineChart>
      <c:catAx>
        <c:axId val="37880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881728"/>
        <c:crosses val="autoZero"/>
        <c:auto val="1"/>
        <c:lblAlgn val="ctr"/>
        <c:lblOffset val="100"/>
        <c:noMultiLvlLbl val="0"/>
      </c:catAx>
      <c:valAx>
        <c:axId val="3788172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/>
                  <a:t>Риск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3.7664777842315547E-2"/>
              <c:y val="1.9311109636398087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88019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+mn-lt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32491945177282"/>
          <c:y val="0.26355438086872301"/>
          <c:w val="0.86967508054822706"/>
          <c:h val="0.6825972109507592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>
                    <a:lumMod val="50000"/>
                  </a:schemeClr>
                </a:gs>
                <a:gs pos="50000">
                  <a:srgbClr val="4F81BD">
                    <a:tint val="44500"/>
                    <a:satMod val="160000"/>
                  </a:srgbClr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21000000" scaled="0"/>
            </a:gra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1">
                      <a:lumMod val="50000"/>
                    </a:schemeClr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21000000" scaled="0"/>
              </a:gradFill>
              <a:ln>
                <a:solidFill>
                  <a:schemeClr val="tx1"/>
                </a:solidFill>
              </a:ln>
              <a:effectLst>
                <a:innerShdw blurRad="63500" dist="50800" dir="13500000">
                  <a:schemeClr val="tx1">
                    <a:alpha val="50000"/>
                  </a:schemeClr>
                </a:innerShdw>
              </a:effectLst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hemeClr val="accent1">
                      <a:lumMod val="50000"/>
                    </a:schemeClr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21000000" scaled="0"/>
              </a:gradFill>
              <a:ln>
                <a:solidFill>
                  <a:schemeClr val="tx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hemeClr val="accent1">
                      <a:lumMod val="50000"/>
                    </a:schemeClr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21000000" scaled="0"/>
              </a:gradFill>
              <a:ln>
                <a:solidFill>
                  <a:schemeClr val="tx1"/>
                </a:solidFill>
              </a:ln>
              <a:effectLst>
                <a:innerShdw blurRad="63500" dist="50800" dir="13500000">
                  <a:schemeClr val="tx1">
                    <a:alpha val="50000"/>
                  </a:schemeClr>
                </a:innerShdw>
              </a:effectLst>
            </c:spPr>
          </c:dPt>
          <c:cat>
            <c:strRef>
              <c:f>Бабочка!$E$65:$E$79</c:f>
              <c:strCache>
                <c:ptCount val="15"/>
                <c:pt idx="0">
                  <c:v>3 группа</c:v>
                </c:pt>
                <c:pt idx="1">
                  <c:v>2 группа</c:v>
                </c:pt>
                <c:pt idx="2">
                  <c:v>Болгария</c:v>
                </c:pt>
                <c:pt idx="3">
                  <c:v>1 группа</c:v>
                </c:pt>
                <c:pt idx="4">
                  <c:v>Словакия</c:v>
                </c:pt>
                <c:pt idx="5">
                  <c:v>Мальта</c:v>
                </c:pt>
                <c:pt idx="6">
                  <c:v>Чехия</c:v>
                </c:pt>
                <c:pt idx="7">
                  <c:v>Нидерланды</c:v>
                </c:pt>
                <c:pt idx="8">
                  <c:v>Ирландия</c:v>
                </c:pt>
                <c:pt idx="9">
                  <c:v>Дания</c:v>
                </c:pt>
                <c:pt idx="10">
                  <c:v>Финляндия</c:v>
                </c:pt>
                <c:pt idx="11">
                  <c:v>Норвегия</c:v>
                </c:pt>
                <c:pt idx="12">
                  <c:v>Исландия</c:v>
                </c:pt>
                <c:pt idx="13">
                  <c:v>Австралия</c:v>
                </c:pt>
                <c:pt idx="14">
                  <c:v>США</c:v>
                </c:pt>
              </c:strCache>
            </c:strRef>
          </c:cat>
          <c:val>
            <c:numRef>
              <c:f>Бабочка!$G$65:$G$79</c:f>
              <c:numCache>
                <c:formatCode>0.000</c:formatCode>
                <c:ptCount val="15"/>
                <c:pt idx="0">
                  <c:v>7.8616767451269484E-2</c:v>
                </c:pt>
                <c:pt idx="1">
                  <c:v>3.694055336500579E-2</c:v>
                </c:pt>
                <c:pt idx="2">
                  <c:v>7.8730030179457004E-3</c:v>
                </c:pt>
                <c:pt idx="3">
                  <c:v>-1.3648465974553495E-2</c:v>
                </c:pt>
                <c:pt idx="4">
                  <c:v>-4.6069525511529485E-2</c:v>
                </c:pt>
                <c:pt idx="5">
                  <c:v>-7.798777807695656E-2</c:v>
                </c:pt>
                <c:pt idx="6">
                  <c:v>-0.14257122417295198</c:v>
                </c:pt>
                <c:pt idx="7">
                  <c:v>-0.22880316506228521</c:v>
                </c:pt>
                <c:pt idx="8">
                  <c:v>-0.26124700835026926</c:v>
                </c:pt>
                <c:pt idx="9">
                  <c:v>-0.26907293398609666</c:v>
                </c:pt>
                <c:pt idx="10">
                  <c:v>-0.3312878390448265</c:v>
                </c:pt>
                <c:pt idx="11">
                  <c:v>-0.33423017723269227</c:v>
                </c:pt>
                <c:pt idx="12">
                  <c:v>-0.34076170757039903</c:v>
                </c:pt>
                <c:pt idx="13">
                  <c:v>-0.39653881893394977</c:v>
                </c:pt>
                <c:pt idx="14">
                  <c:v>-0.42000905125311605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933824"/>
        <c:axId val="37935360"/>
      </c:barChart>
      <c:catAx>
        <c:axId val="37933824"/>
        <c:scaling>
          <c:orientation val="minMax"/>
        </c:scaling>
        <c:delete val="0"/>
        <c:axPos val="b"/>
        <c:majorTickMark val="out"/>
        <c:minorTickMark val="none"/>
        <c:tickLblPos val="high"/>
        <c:txPr>
          <a:bodyPr rot="-5400000" vert="horz"/>
          <a:lstStyle/>
          <a:p>
            <a:pPr>
              <a:defRPr lang="en-US"/>
            </a:pPr>
            <a:endParaRPr lang="ru-RU"/>
          </a:p>
        </c:txPr>
        <c:crossAx val="37935360"/>
        <c:crosses val="autoZero"/>
        <c:auto val="1"/>
        <c:lblAlgn val="ctr"/>
        <c:lblOffset val="10"/>
        <c:noMultiLvlLbl val="0"/>
      </c:catAx>
      <c:valAx>
        <c:axId val="37935360"/>
        <c:scaling>
          <c:orientation val="minMax"/>
          <c:max val="0.1"/>
          <c:min val="-0.5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en-US" sz="1600"/>
                </a:pPr>
                <a:r>
                  <a:rPr lang="ru-RU" sz="1600" dirty="0"/>
                  <a:t>Отклонение потерь от </a:t>
                </a:r>
                <a:r>
                  <a:rPr lang="ru-RU" sz="1600" dirty="0" smtClean="0"/>
                  <a:t>среднего по </a:t>
                </a:r>
                <a:r>
                  <a:rPr lang="ru-RU" sz="1600" dirty="0"/>
                  <a:t>РФ</a:t>
                </a:r>
              </a:p>
            </c:rich>
          </c:tx>
          <c:layout>
            <c:manualLayout>
              <c:xMode val="edge"/>
              <c:yMode val="edge"/>
              <c:x val="1.358616665807602E-3"/>
              <c:y val="0.24612169895480546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lang="en-US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933824"/>
        <c:crosses val="autoZero"/>
        <c:crossBetween val="between"/>
        <c:majorUnit val="5.000000000000001E-2"/>
        <c:minorUnit val="2.0000000000000004E-2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+mn-lt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654006607466052"/>
          <c:y val="0"/>
          <c:w val="0.59071420568766742"/>
          <c:h val="0.911731465136109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Коэффициенты!$D$1</c:f>
              <c:strCache>
                <c:ptCount val="1"/>
                <c:pt idx="0">
                  <c:v>М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Коэффициенты!$C$30:$C$48</c:f>
              <c:strCache>
                <c:ptCount val="19"/>
                <c:pt idx="0">
                  <c:v>Все ЗН</c:v>
                </c:pt>
                <c:pt idx="1">
                  <c:v>Прямая кишка, ректосигмоидное соединение, анус</c:v>
                </c:pt>
                <c:pt idx="2">
                  <c:v>Предстательная железа</c:v>
                </c:pt>
                <c:pt idx="3">
                  <c:v>Желудок</c:v>
                </c:pt>
                <c:pt idx="4">
                  <c:v>Ободочная кишка</c:v>
                </c:pt>
                <c:pt idx="5">
                  <c:v>Мочевой пузырь</c:v>
                </c:pt>
                <c:pt idx="6">
                  <c:v>Трахея, бронхи, легкое</c:v>
                </c:pt>
                <c:pt idx="7">
                  <c:v>Губы, полость рта и глотки</c:v>
                </c:pt>
                <c:pt idx="8">
                  <c:v>Гортань</c:v>
                </c:pt>
                <c:pt idx="9">
                  <c:v>Лейкемии</c:v>
                </c:pt>
                <c:pt idx="10">
                  <c:v>Меланома кожи</c:v>
                </c:pt>
                <c:pt idx="11">
                  <c:v>Злокачественные лимфомы</c:v>
                </c:pt>
                <c:pt idx="12">
                  <c:v>Пищевод</c:v>
                </c:pt>
                <c:pt idx="13">
                  <c:v>Кости и мягкие ткани</c:v>
                </c:pt>
                <c:pt idx="14">
                  <c:v>Другие новообразования кожи</c:v>
                </c:pt>
                <c:pt idx="15">
                  <c:v>Молочная железа</c:v>
                </c:pt>
                <c:pt idx="16">
                  <c:v>Тело матки</c:v>
                </c:pt>
                <c:pt idx="17">
                  <c:v>Яичник</c:v>
                </c:pt>
                <c:pt idx="18">
                  <c:v>Шейка матки</c:v>
                </c:pt>
              </c:strCache>
            </c:strRef>
          </c:cat>
          <c:val>
            <c:numRef>
              <c:f>Коэффициенты!$D$30:$D$48</c:f>
              <c:numCache>
                <c:formatCode>#,##0.0000</c:formatCode>
                <c:ptCount val="19"/>
                <c:pt idx="0">
                  <c:v>0.88290900000000005</c:v>
                </c:pt>
                <c:pt idx="1">
                  <c:v>0.80369800000000113</c:v>
                </c:pt>
                <c:pt idx="2">
                  <c:v>0.76003500000000102</c:v>
                </c:pt>
                <c:pt idx="3">
                  <c:v>0.75351400000000002</c:v>
                </c:pt>
                <c:pt idx="4">
                  <c:v>0.73755800000000005</c:v>
                </c:pt>
                <c:pt idx="5">
                  <c:v>0.72777899999999995</c:v>
                </c:pt>
                <c:pt idx="6">
                  <c:v>0.7200029999999995</c:v>
                </c:pt>
                <c:pt idx="7">
                  <c:v>0.68961700000000004</c:v>
                </c:pt>
                <c:pt idx="8">
                  <c:v>0.66372600000000115</c:v>
                </c:pt>
                <c:pt idx="9">
                  <c:v>0.63222199999999995</c:v>
                </c:pt>
                <c:pt idx="10">
                  <c:v>0.60274900000000164</c:v>
                </c:pt>
                <c:pt idx="11">
                  <c:v>0.57250900000000005</c:v>
                </c:pt>
                <c:pt idx="12">
                  <c:v>0.39332500000000076</c:v>
                </c:pt>
                <c:pt idx="13">
                  <c:v>0.29709400000000002</c:v>
                </c:pt>
                <c:pt idx="14">
                  <c:v>0.162353</c:v>
                </c:pt>
              </c:numCache>
            </c:numRef>
          </c:val>
        </c:ser>
        <c:ser>
          <c:idx val="1"/>
          <c:order val="1"/>
          <c:tx>
            <c:strRef>
              <c:f>Коэффициенты!$F$1</c:f>
              <c:strCache>
                <c:ptCount val="1"/>
                <c:pt idx="0">
                  <c:v>Ж</c:v>
                </c:pt>
              </c:strCache>
            </c:strRef>
          </c:tx>
          <c:spPr>
            <a:solidFill>
              <a:srgbClr val="FF5050"/>
            </a:solidFill>
            <a:ln>
              <a:solidFill>
                <a:sysClr val="windowText" lastClr="000000"/>
              </a:solidFill>
            </a:ln>
          </c:spPr>
          <c:invertIfNegative val="0"/>
          <c:val>
            <c:numRef>
              <c:f>Коэффициенты!$F$30:$F$48</c:f>
              <c:numCache>
                <c:formatCode>0.00000</c:formatCode>
                <c:ptCount val="19"/>
                <c:pt idx="0" formatCode="General">
                  <c:v>0.82580699999999996</c:v>
                </c:pt>
                <c:pt idx="1">
                  <c:v>0.79345900000000003</c:v>
                </c:pt>
                <c:pt idx="3">
                  <c:v>0.76834600000000064</c:v>
                </c:pt>
                <c:pt idx="4">
                  <c:v>0.70666899999999999</c:v>
                </c:pt>
                <c:pt idx="5">
                  <c:v>0.46611400000000008</c:v>
                </c:pt>
                <c:pt idx="6">
                  <c:v>0</c:v>
                </c:pt>
                <c:pt idx="7">
                  <c:v>0.32722900000000038</c:v>
                </c:pt>
                <c:pt idx="8">
                  <c:v>0</c:v>
                </c:pt>
                <c:pt idx="9">
                  <c:v>0.58590999999999949</c:v>
                </c:pt>
                <c:pt idx="10">
                  <c:v>0.53921799999999898</c:v>
                </c:pt>
                <c:pt idx="11">
                  <c:v>0.62532699999999997</c:v>
                </c:pt>
                <c:pt idx="12">
                  <c:v>0</c:v>
                </c:pt>
                <c:pt idx="13">
                  <c:v>0.435699</c:v>
                </c:pt>
                <c:pt idx="14">
                  <c:v>0.30180700000000038</c:v>
                </c:pt>
                <c:pt idx="15">
                  <c:v>0.7289369999999995</c:v>
                </c:pt>
                <c:pt idx="16">
                  <c:v>0.63365200000000088</c:v>
                </c:pt>
                <c:pt idx="17">
                  <c:v>0.69970900000000114</c:v>
                </c:pt>
                <c:pt idx="1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970688"/>
        <c:axId val="37972224"/>
      </c:barChart>
      <c:catAx>
        <c:axId val="379706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ru-RU"/>
          </a:p>
        </c:txPr>
        <c:crossAx val="37972224"/>
        <c:crosses val="autoZero"/>
        <c:auto val="1"/>
        <c:lblAlgn val="ctr"/>
        <c:lblOffset val="100"/>
        <c:noMultiLvlLbl val="0"/>
      </c:catAx>
      <c:valAx>
        <c:axId val="37972224"/>
        <c:scaling>
          <c:orientation val="minMax"/>
        </c:scaling>
        <c:delete val="0"/>
        <c:axPos val="b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ru-RU"/>
          </a:p>
        </c:txPr>
        <c:crossAx val="379706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8391914043112586"/>
          <c:y val="0.40173350737161695"/>
          <c:w val="0.15296283875929531"/>
          <c:h val="3.996270926189973E-2"/>
        </c:manualLayout>
      </c:layout>
      <c:overlay val="0"/>
      <c:txPr>
        <a:bodyPr/>
        <a:lstStyle/>
        <a:p>
          <a:pPr>
            <a:defRPr lang="en-US" sz="16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+mn-lt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682852143482645E-2"/>
          <c:y val="0.11621536891221963"/>
          <c:w val="0.87305944580832584"/>
          <c:h val="0.729506847760290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'Забол и смертн'!$C$1</c:f>
              <c:strCache>
                <c:ptCount val="1"/>
                <c:pt idx="0">
                  <c:v>М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Pt>
            <c:idx val="5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'Забол и смертн'!$B$3:$B$11</c:f>
              <c:strCache>
                <c:ptCount val="9"/>
                <c:pt idx="0">
                  <c:v>СФО</c:v>
                </c:pt>
                <c:pt idx="1">
                  <c:v>УФО</c:v>
                </c:pt>
                <c:pt idx="2">
                  <c:v>ЮФО</c:v>
                </c:pt>
                <c:pt idx="3">
                  <c:v>ПФО</c:v>
                </c:pt>
                <c:pt idx="4">
                  <c:v>ДФО</c:v>
                </c:pt>
                <c:pt idx="5">
                  <c:v>РФ </c:v>
                </c:pt>
                <c:pt idx="6">
                  <c:v>СКФО</c:v>
                </c:pt>
                <c:pt idx="7">
                  <c:v>СЗФО</c:v>
                </c:pt>
                <c:pt idx="8">
                  <c:v>ЦФО</c:v>
                </c:pt>
              </c:strCache>
            </c:strRef>
          </c:cat>
          <c:val>
            <c:numRef>
              <c:f>'Забол и смертн'!$C$3:$C$11</c:f>
              <c:numCache>
                <c:formatCode>0.00</c:formatCode>
                <c:ptCount val="9"/>
                <c:pt idx="0">
                  <c:v>469.58375673300696</c:v>
                </c:pt>
                <c:pt idx="1">
                  <c:v>452.60528578505432</c:v>
                </c:pt>
                <c:pt idx="2">
                  <c:v>448.33376885160885</c:v>
                </c:pt>
                <c:pt idx="3">
                  <c:v>434.09662260458339</c:v>
                </c:pt>
                <c:pt idx="4">
                  <c:v>432.73449496511199</c:v>
                </c:pt>
                <c:pt idx="5" formatCode="#,##0.00">
                  <c:v>431.20595194955899</c:v>
                </c:pt>
                <c:pt idx="6">
                  <c:v>425.57840166471578</c:v>
                </c:pt>
                <c:pt idx="7">
                  <c:v>411.99422102528365</c:v>
                </c:pt>
                <c:pt idx="8">
                  <c:v>403.90331525348626</c:v>
                </c:pt>
              </c:numCache>
            </c:numRef>
          </c:val>
        </c:ser>
        <c:ser>
          <c:idx val="1"/>
          <c:order val="1"/>
          <c:tx>
            <c:strRef>
              <c:f>'Забол и смертн'!$D$1</c:f>
              <c:strCache>
                <c:ptCount val="1"/>
                <c:pt idx="0">
                  <c:v>Ж</c:v>
                </c:pt>
              </c:strCache>
            </c:strRef>
          </c:tx>
          <c:spPr>
            <a:solidFill>
              <a:srgbClr val="FF505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5"/>
              <c:layout>
                <c:manualLayout>
                  <c:x val="1.9444444444444445E-2"/>
                  <c:y val="0"/>
                </c:manualLayout>
              </c:layout>
              <c:tx>
                <c:rich>
                  <a:bodyPr rot="-3180000"/>
                  <a:lstStyle/>
                  <a:p>
                    <a:pPr>
                      <a:defRPr sz="110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100" dirty="0" smtClean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312,</a:t>
                    </a:r>
                    <a:r>
                      <a:rPr lang="ru-RU" sz="1100" dirty="0" smtClean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</a:t>
                    </a:r>
                    <a:endParaRPr lang="en-US" sz="9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3180000"/>
              <a:lstStyle/>
              <a:p>
                <a:pPr>
                  <a:defRPr sz="1100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'Забол и смертн'!$B$3:$B$11</c:f>
              <c:strCache>
                <c:ptCount val="9"/>
                <c:pt idx="0">
                  <c:v>СФО</c:v>
                </c:pt>
                <c:pt idx="1">
                  <c:v>УФО</c:v>
                </c:pt>
                <c:pt idx="2">
                  <c:v>ЮФО</c:v>
                </c:pt>
                <c:pt idx="3">
                  <c:v>ПФО</c:v>
                </c:pt>
                <c:pt idx="4">
                  <c:v>ДФО</c:v>
                </c:pt>
                <c:pt idx="5">
                  <c:v>РФ </c:v>
                </c:pt>
                <c:pt idx="6">
                  <c:v>СКФО</c:v>
                </c:pt>
                <c:pt idx="7">
                  <c:v>СЗФО</c:v>
                </c:pt>
                <c:pt idx="8">
                  <c:v>ЦФО</c:v>
                </c:pt>
              </c:strCache>
            </c:strRef>
          </c:cat>
          <c:val>
            <c:numRef>
              <c:f>'Забол и смертн'!$D$3:$D$11</c:f>
              <c:numCache>
                <c:formatCode>#,##0.00</c:formatCode>
                <c:ptCount val="9"/>
                <c:pt idx="0">
                  <c:v>332.56881901114525</c:v>
                </c:pt>
                <c:pt idx="1">
                  <c:v>325.22149063408631</c:v>
                </c:pt>
                <c:pt idx="2">
                  <c:v>335.06800408578556</c:v>
                </c:pt>
                <c:pt idx="3">
                  <c:v>297.56421878197449</c:v>
                </c:pt>
                <c:pt idx="4">
                  <c:v>324.73184318053632</c:v>
                </c:pt>
                <c:pt idx="5">
                  <c:v>312.28030280685618</c:v>
                </c:pt>
                <c:pt idx="6">
                  <c:v>295.3050681850753</c:v>
                </c:pt>
                <c:pt idx="7">
                  <c:v>311.19415463140672</c:v>
                </c:pt>
                <c:pt idx="8">
                  <c:v>303.41857846892657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632256"/>
        <c:axId val="37642240"/>
      </c:barChart>
      <c:catAx>
        <c:axId val="376322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37642240"/>
        <c:crosses val="autoZero"/>
        <c:auto val="1"/>
        <c:lblAlgn val="ctr"/>
        <c:lblOffset val="100"/>
        <c:noMultiLvlLbl val="0"/>
      </c:catAx>
      <c:valAx>
        <c:axId val="3764224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/>
                  <a:t>Чел.</a:t>
                </a:r>
              </a:p>
            </c:rich>
          </c:tx>
          <c:layout>
            <c:manualLayout>
              <c:xMode val="edge"/>
              <c:yMode val="edge"/>
              <c:x val="2.5000000000000001E-2"/>
              <c:y val="3.2790172061825675E-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632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834798775153105"/>
          <c:y val="0.90752514418096808"/>
          <c:w val="0.76584084746967251"/>
          <c:h val="6.19195141241356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 b="0">
          <a:latin typeface="+mn-lt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620064279155182E-2"/>
          <c:y val="0.1077496961135444"/>
          <c:w val="0.90693370102055437"/>
          <c:h val="0.756558398950131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'Забол и смертн'!$C$1</c:f>
              <c:strCache>
                <c:ptCount val="1"/>
                <c:pt idx="0">
                  <c:v>М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Pt>
            <c:idx val="4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tx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400" dirty="0" smtClean="0"/>
                      <a:t>287,9</a:t>
                    </a:r>
                    <a:endParaRPr lang="en-US" sz="9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'Забол и смертн'!$B$23:$B$31</c:f>
              <c:strCache>
                <c:ptCount val="9"/>
                <c:pt idx="0">
                  <c:v>СФО</c:v>
                </c:pt>
                <c:pt idx="1">
                  <c:v>УФО</c:v>
                </c:pt>
                <c:pt idx="2">
                  <c:v>ДФО</c:v>
                </c:pt>
                <c:pt idx="3">
                  <c:v>СЗФО</c:v>
                </c:pt>
                <c:pt idx="4">
                  <c:v>РФ </c:v>
                </c:pt>
                <c:pt idx="5">
                  <c:v>ЮФО</c:v>
                </c:pt>
                <c:pt idx="6">
                  <c:v>ЦФО</c:v>
                </c:pt>
                <c:pt idx="7">
                  <c:v>ПФО</c:v>
                </c:pt>
                <c:pt idx="8">
                  <c:v>СКФО</c:v>
                </c:pt>
              </c:strCache>
            </c:strRef>
          </c:cat>
          <c:val>
            <c:numRef>
              <c:f>'Забол и смертн'!$C$23:$C$31</c:f>
              <c:numCache>
                <c:formatCode>0.00</c:formatCode>
                <c:ptCount val="9"/>
                <c:pt idx="0">
                  <c:v>313.77437828785867</c:v>
                </c:pt>
                <c:pt idx="1">
                  <c:v>302.10586537127347</c:v>
                </c:pt>
                <c:pt idx="2">
                  <c:v>295.10643670308565</c:v>
                </c:pt>
                <c:pt idx="3">
                  <c:v>292.12618032472972</c:v>
                </c:pt>
                <c:pt idx="4" formatCode="#,##0.00">
                  <c:v>287.93001072381605</c:v>
                </c:pt>
                <c:pt idx="5">
                  <c:v>287.43232688662886</c:v>
                </c:pt>
                <c:pt idx="6">
                  <c:v>280.08464416038532</c:v>
                </c:pt>
                <c:pt idx="7">
                  <c:v>275.89137784271799</c:v>
                </c:pt>
                <c:pt idx="8">
                  <c:v>274.07666276445531</c:v>
                </c:pt>
              </c:numCache>
            </c:numRef>
          </c:val>
        </c:ser>
        <c:ser>
          <c:idx val="1"/>
          <c:order val="1"/>
          <c:tx>
            <c:strRef>
              <c:f>'Забол и смертн'!$D$1</c:f>
              <c:strCache>
                <c:ptCount val="1"/>
                <c:pt idx="0">
                  <c:v>Ж</c:v>
                </c:pt>
              </c:strCache>
            </c:strRef>
          </c:tx>
          <c:spPr>
            <a:solidFill>
              <a:srgbClr val="FF505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4"/>
              <c:layout>
                <c:manualLayout>
                  <c:x val="1.9752948166397589E-2"/>
                  <c:y val="-1.4109248690283994E-2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155,</a:t>
                    </a:r>
                    <a:r>
                      <a:rPr lang="ru-RU" sz="1100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3180000"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'Забол и смертн'!$B$23:$B$31</c:f>
              <c:strCache>
                <c:ptCount val="9"/>
                <c:pt idx="0">
                  <c:v>СФО</c:v>
                </c:pt>
                <c:pt idx="1">
                  <c:v>УФО</c:v>
                </c:pt>
                <c:pt idx="2">
                  <c:v>ДФО</c:v>
                </c:pt>
                <c:pt idx="3">
                  <c:v>СЗФО</c:v>
                </c:pt>
                <c:pt idx="4">
                  <c:v>РФ </c:v>
                </c:pt>
                <c:pt idx="5">
                  <c:v>ЮФО</c:v>
                </c:pt>
                <c:pt idx="6">
                  <c:v>ЦФО</c:v>
                </c:pt>
                <c:pt idx="7">
                  <c:v>ПФО</c:v>
                </c:pt>
                <c:pt idx="8">
                  <c:v>СКФО</c:v>
                </c:pt>
              </c:strCache>
            </c:strRef>
          </c:cat>
          <c:val>
            <c:numRef>
              <c:f>'Забол и смертн'!$D$23:$D$31</c:f>
              <c:numCache>
                <c:formatCode>0.00</c:formatCode>
                <c:ptCount val="9"/>
                <c:pt idx="0">
                  <c:v>163.42608082434185</c:v>
                </c:pt>
                <c:pt idx="1">
                  <c:v>158.31930401052503</c:v>
                </c:pt>
                <c:pt idx="2">
                  <c:v>157.33374513152418</c:v>
                </c:pt>
                <c:pt idx="3">
                  <c:v>175.85750845236717</c:v>
                </c:pt>
                <c:pt idx="4" formatCode="#,##0.00">
                  <c:v>155.073352590995</c:v>
                </c:pt>
                <c:pt idx="5">
                  <c:v>155.02605148442001</c:v>
                </c:pt>
                <c:pt idx="6">
                  <c:v>163.38539488817241</c:v>
                </c:pt>
                <c:pt idx="7">
                  <c:v>132.65747308026241</c:v>
                </c:pt>
                <c:pt idx="8">
                  <c:v>137.04589448580393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661312"/>
        <c:axId val="37679488"/>
      </c:barChart>
      <c:catAx>
        <c:axId val="376613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37679488"/>
        <c:crosses val="autoZero"/>
        <c:auto val="1"/>
        <c:lblAlgn val="ctr"/>
        <c:lblOffset val="100"/>
        <c:noMultiLvlLbl val="0"/>
      </c:catAx>
      <c:valAx>
        <c:axId val="3767948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/>
                  <a:t>Чел.</a:t>
                </a:r>
              </a:p>
            </c:rich>
          </c:tx>
          <c:layout>
            <c:manualLayout>
              <c:xMode val="edge"/>
              <c:yMode val="edge"/>
              <c:x val="2.5000000000000001E-2"/>
              <c:y val="3.2790172061825705E-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661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3745119141528845"/>
          <c:y val="0.93063746619928922"/>
          <c:w val="0.62921553014645459"/>
          <c:h val="5.5193748907902768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+mn-lt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66424444166673"/>
          <c:y val="8.1563092826676439E-2"/>
          <c:w val="0.79737588536285986"/>
          <c:h val="0.75745322744158339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10"/>
            <c:spPr>
              <a:gradFill>
                <a:gsLst>
                  <a:gs pos="0">
                    <a:sysClr val="windowText" lastClr="000000"/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21000000" scaled="0"/>
              </a:gradFill>
              <a:ln>
                <a:solidFill>
                  <a:srgbClr val="000000"/>
                </a:solidFill>
              </a:ln>
            </c:spPr>
          </c:marker>
          <c:trendline>
            <c:spPr>
              <a:ln w="34925">
                <a:solidFill>
                  <a:schemeClr val="tx1"/>
                </a:solidFill>
              </a:ln>
            </c:spPr>
            <c:trendlineType val="log"/>
            <c:dispRSqr val="0"/>
            <c:dispEq val="0"/>
          </c:trendline>
          <c:xVal>
            <c:numRef>
              <c:f>'см vs забол '!$E$12:$E$138</c:f>
              <c:numCache>
                <c:formatCode>General</c:formatCode>
                <c:ptCount val="127"/>
                <c:pt idx="0">
                  <c:v>361.78600095677439</c:v>
                </c:pt>
                <c:pt idx="1">
                  <c:v>279.79072731651399</c:v>
                </c:pt>
                <c:pt idx="2">
                  <c:v>925.7</c:v>
                </c:pt>
                <c:pt idx="3">
                  <c:v>2171.2881784369847</c:v>
                </c:pt>
                <c:pt idx="4">
                  <c:v>1663.0714433185665</c:v>
                </c:pt>
                <c:pt idx="5">
                  <c:v>2530.8569868487825</c:v>
                </c:pt>
                <c:pt idx="6">
                  <c:v>1462.1505760738198</c:v>
                </c:pt>
                <c:pt idx="7">
                  <c:v>2046.601204468275</c:v>
                </c:pt>
                <c:pt idx="8">
                  <c:v>2527.0016422673616</c:v>
                </c:pt>
                <c:pt idx="9">
                  <c:v>583.53579193740893</c:v>
                </c:pt>
                <c:pt idx="10">
                  <c:v>1938.6973560116842</c:v>
                </c:pt>
                <c:pt idx="11">
                  <c:v>342.79920309422096</c:v>
                </c:pt>
                <c:pt idx="12">
                  <c:v>2729.7658188014002</c:v>
                </c:pt>
                <c:pt idx="13">
                  <c:v>332.17696619389432</c:v>
                </c:pt>
                <c:pt idx="14">
                  <c:v>938.5</c:v>
                </c:pt>
                <c:pt idx="15">
                  <c:v>2277.0607204741273</c:v>
                </c:pt>
                <c:pt idx="16">
                  <c:v>1747.2454262583803</c:v>
                </c:pt>
                <c:pt idx="17">
                  <c:v>2899.3157937686001</c:v>
                </c:pt>
                <c:pt idx="18">
                  <c:v>1559.1592163580481</c:v>
                </c:pt>
                <c:pt idx="19">
                  <c:v>2170.9760116908906</c:v>
                </c:pt>
                <c:pt idx="20">
                  <c:v>2767.7507812084145</c:v>
                </c:pt>
                <c:pt idx="21">
                  <c:v>598.45764905234796</c:v>
                </c:pt>
                <c:pt idx="22">
                  <c:v>4450.0449940259859</c:v>
                </c:pt>
                <c:pt idx="23">
                  <c:v>2097.4024780669897</c:v>
                </c:pt>
                <c:pt idx="24">
                  <c:v>369.05159345200786</c:v>
                </c:pt>
                <c:pt idx="25">
                  <c:v>2858.6000893747187</c:v>
                </c:pt>
                <c:pt idx="26">
                  <c:v>372.97170839666654</c:v>
                </c:pt>
                <c:pt idx="27">
                  <c:v>981.7</c:v>
                </c:pt>
                <c:pt idx="28">
                  <c:v>2377.2161284985254</c:v>
                </c:pt>
                <c:pt idx="29">
                  <c:v>1853.3512052064998</c:v>
                </c:pt>
                <c:pt idx="30">
                  <c:v>2793.4316759318572</c:v>
                </c:pt>
                <c:pt idx="31">
                  <c:v>1742.8921807614129</c:v>
                </c:pt>
                <c:pt idx="32">
                  <c:v>2330.8236033737612</c:v>
                </c:pt>
                <c:pt idx="33">
                  <c:v>3032.2112806923392</c:v>
                </c:pt>
                <c:pt idx="34">
                  <c:v>724.1437653660829</c:v>
                </c:pt>
                <c:pt idx="35">
                  <c:v>4703.4673436394805</c:v>
                </c:pt>
                <c:pt idx="36">
                  <c:v>2266.2651628013896</c:v>
                </c:pt>
                <c:pt idx="37">
                  <c:v>417.51635503770143</c:v>
                </c:pt>
                <c:pt idx="38">
                  <c:v>2898.1945759914252</c:v>
                </c:pt>
                <c:pt idx="39">
                  <c:v>482.00174759226394</c:v>
                </c:pt>
                <c:pt idx="40">
                  <c:v>1081</c:v>
                </c:pt>
                <c:pt idx="41">
                  <c:v>2515.8175829158372</c:v>
                </c:pt>
                <c:pt idx="42">
                  <c:v>1964.5745844054675</c:v>
                </c:pt>
                <c:pt idx="43">
                  <c:v>2900.9027142753075</c:v>
                </c:pt>
                <c:pt idx="44">
                  <c:v>2041.7517890374379</c:v>
                </c:pt>
                <c:pt idx="45">
                  <c:v>2545.1514581574856</c:v>
                </c:pt>
                <c:pt idx="46">
                  <c:v>3255.1569408018731</c:v>
                </c:pt>
                <c:pt idx="47">
                  <c:v>837.31597769133691</c:v>
                </c:pt>
                <c:pt idx="48">
                  <c:v>5051.9449520995195</c:v>
                </c:pt>
                <c:pt idx="49">
                  <c:v>2382.4313974257366</c:v>
                </c:pt>
                <c:pt idx="50">
                  <c:v>480.78218185191724</c:v>
                </c:pt>
                <c:pt idx="51">
                  <c:v>3050.6871689242653</c:v>
                </c:pt>
                <c:pt idx="52">
                  <c:v>552.47297366492808</c:v>
                </c:pt>
                <c:pt idx="53">
                  <c:v>1194.9000000000001</c:v>
                </c:pt>
                <c:pt idx="54">
                  <c:v>2690.7928134188587</c:v>
                </c:pt>
                <c:pt idx="55">
                  <c:v>2141.9807100668345</c:v>
                </c:pt>
                <c:pt idx="56">
                  <c:v>3232.1036264205509</c:v>
                </c:pt>
                <c:pt idx="57">
                  <c:v>2320.8629938875424</c:v>
                </c:pt>
                <c:pt idx="58">
                  <c:v>2825.3863337272323</c:v>
                </c:pt>
                <c:pt idx="59">
                  <c:v>3615.430597551373</c:v>
                </c:pt>
                <c:pt idx="60">
                  <c:v>933.9617136494154</c:v>
                </c:pt>
                <c:pt idx="61">
                  <c:v>5452.9960805834244</c:v>
                </c:pt>
                <c:pt idx="62">
                  <c:v>2558.6591826899025</c:v>
                </c:pt>
                <c:pt idx="63">
                  <c:v>518.12660036240948</c:v>
                </c:pt>
                <c:pt idx="64">
                  <c:v>3188.5844192065551</c:v>
                </c:pt>
                <c:pt idx="65">
                  <c:v>606.62879653785103</c:v>
                </c:pt>
                <c:pt idx="66">
                  <c:v>1338.5</c:v>
                </c:pt>
                <c:pt idx="67">
                  <c:v>2825.1481175285012</c:v>
                </c:pt>
                <c:pt idx="68">
                  <c:v>2249.4816261402166</c:v>
                </c:pt>
                <c:pt idx="69">
                  <c:v>3238.0459969418671</c:v>
                </c:pt>
                <c:pt idx="70">
                  <c:v>2530.9891653716281</c:v>
                </c:pt>
                <c:pt idx="71">
                  <c:v>3091.1905709433172</c:v>
                </c:pt>
                <c:pt idx="72">
                  <c:v>3821.6984770294007</c:v>
                </c:pt>
                <c:pt idx="73">
                  <c:v>1022.9106967760125</c:v>
                </c:pt>
                <c:pt idx="74">
                  <c:v>5588.4034863382985</c:v>
                </c:pt>
                <c:pt idx="75">
                  <c:v>2664.5739112187562</c:v>
                </c:pt>
                <c:pt idx="76">
                  <c:v>531.69348645856883</c:v>
                </c:pt>
                <c:pt idx="77">
                  <c:v>3379.3464539936285</c:v>
                </c:pt>
                <c:pt idx="78">
                  <c:v>650.8330590816779</c:v>
                </c:pt>
                <c:pt idx="79">
                  <c:v>1386.3</c:v>
                </c:pt>
                <c:pt idx="80">
                  <c:v>3047.3435309039469</c:v>
                </c:pt>
                <c:pt idx="81">
                  <c:v>2453.8744915603152</c:v>
                </c:pt>
                <c:pt idx="82">
                  <c:v>3367.0382063714792</c:v>
                </c:pt>
                <c:pt idx="83">
                  <c:v>2744.8661522627772</c:v>
                </c:pt>
                <c:pt idx="84">
                  <c:v>3303.7770198027852</c:v>
                </c:pt>
                <c:pt idx="85">
                  <c:v>4062.4524733156768</c:v>
                </c:pt>
                <c:pt idx="86">
                  <c:v>1056.540350197685</c:v>
                </c:pt>
                <c:pt idx="87">
                  <c:v>5911.1733195312299</c:v>
                </c:pt>
                <c:pt idx="88">
                  <c:v>2869.774792568106</c:v>
                </c:pt>
                <c:pt idx="89">
                  <c:v>617.68372278047809</c:v>
                </c:pt>
                <c:pt idx="90">
                  <c:v>3463.3654514821465</c:v>
                </c:pt>
                <c:pt idx="91">
                  <c:v>718.69585200171753</c:v>
                </c:pt>
                <c:pt idx="92">
                  <c:v>1474.7</c:v>
                </c:pt>
                <c:pt idx="93">
                  <c:v>3145.6611955916542</c:v>
                </c:pt>
                <c:pt idx="94">
                  <c:v>2585.3552444753827</c:v>
                </c:pt>
                <c:pt idx="95">
                  <c:v>3316.4667871249349</c:v>
                </c:pt>
                <c:pt idx="96">
                  <c:v>2872.24319801007</c:v>
                </c:pt>
                <c:pt idx="97">
                  <c:v>3447.3251013092422</c:v>
                </c:pt>
                <c:pt idx="98">
                  <c:v>4285.1519237997663</c:v>
                </c:pt>
                <c:pt idx="99">
                  <c:v>1139.0275623339141</c:v>
                </c:pt>
                <c:pt idx="100">
                  <c:v>6258.6014947820067</c:v>
                </c:pt>
                <c:pt idx="101">
                  <c:v>2979.5284685486763</c:v>
                </c:pt>
                <c:pt idx="102">
                  <c:v>790.52295939130738</c:v>
                </c:pt>
                <c:pt idx="103">
                  <c:v>3722.1139019523512</c:v>
                </c:pt>
                <c:pt idx="104">
                  <c:v>763.44978009504041</c:v>
                </c:pt>
                <c:pt idx="105">
                  <c:v>1557.5</c:v>
                </c:pt>
                <c:pt idx="106">
                  <c:v>3575.3205794600299</c:v>
                </c:pt>
                <c:pt idx="107">
                  <c:v>2763.7025400405996</c:v>
                </c:pt>
                <c:pt idx="108">
                  <c:v>3370.8687020152802</c:v>
                </c:pt>
                <c:pt idx="109">
                  <c:v>3178.0146505839452</c:v>
                </c:pt>
                <c:pt idx="110">
                  <c:v>3700.742105333426</c:v>
                </c:pt>
                <c:pt idx="111">
                  <c:v>4608.3718861788184</c:v>
                </c:pt>
                <c:pt idx="112">
                  <c:v>1349.8765861414151</c:v>
                </c:pt>
                <c:pt idx="113">
                  <c:v>7072.5606319434082</c:v>
                </c:pt>
                <c:pt idx="114">
                  <c:v>3137.6863453909036</c:v>
                </c:pt>
                <c:pt idx="115">
                  <c:v>896.38699550575529</c:v>
                </c:pt>
                <c:pt idx="116">
                  <c:v>841.73935730339804</c:v>
                </c:pt>
                <c:pt idx="117">
                  <c:v>1660.4</c:v>
                </c:pt>
                <c:pt idx="118">
                  <c:v>3747.4920084225018</c:v>
                </c:pt>
                <c:pt idx="119">
                  <c:v>2910.1181064124412</c:v>
                </c:pt>
                <c:pt idx="120">
                  <c:v>3499.7023880581237</c:v>
                </c:pt>
                <c:pt idx="121">
                  <c:v>3472.8524106854034</c:v>
                </c:pt>
                <c:pt idx="122">
                  <c:v>3944.6076077437797</c:v>
                </c:pt>
                <c:pt idx="123">
                  <c:v>4887.8281094027661</c:v>
                </c:pt>
                <c:pt idx="124">
                  <c:v>1619.3548984785298</c:v>
                </c:pt>
                <c:pt idx="125">
                  <c:v>7437.292298177591</c:v>
                </c:pt>
                <c:pt idx="126">
                  <c:v>3313.7925362127812</c:v>
                </c:pt>
              </c:numCache>
            </c:numRef>
          </c:xVal>
          <c:yVal>
            <c:numRef>
              <c:f>'см vs забол '!$D$12:$D$138</c:f>
              <c:numCache>
                <c:formatCode>General</c:formatCode>
                <c:ptCount val="127"/>
                <c:pt idx="0">
                  <c:v>0.64694402132521334</c:v>
                </c:pt>
                <c:pt idx="1">
                  <c:v>0.56297807241203857</c:v>
                </c:pt>
                <c:pt idx="2">
                  <c:v>0.58312020460358505</c:v>
                </c:pt>
                <c:pt idx="3">
                  <c:v>0.51447178002894356</c:v>
                </c:pt>
                <c:pt idx="4">
                  <c:v>0.41210613598673307</c:v>
                </c:pt>
                <c:pt idx="5">
                  <c:v>0.39044943820224987</c:v>
                </c:pt>
                <c:pt idx="6">
                  <c:v>0.53272510908369763</c:v>
                </c:pt>
                <c:pt idx="7">
                  <c:v>0.50207312476441757</c:v>
                </c:pt>
                <c:pt idx="8">
                  <c:v>0.43951296150825286</c:v>
                </c:pt>
                <c:pt idx="9">
                  <c:v>0.64499401675310186</c:v>
                </c:pt>
                <c:pt idx="10">
                  <c:v>0.40005846010850832</c:v>
                </c:pt>
                <c:pt idx="11">
                  <c:v>0.6543198044947105</c:v>
                </c:pt>
                <c:pt idx="12">
                  <c:v>0.40884406516679772</c:v>
                </c:pt>
                <c:pt idx="13">
                  <c:v>0.5727602278612115</c:v>
                </c:pt>
                <c:pt idx="14">
                  <c:v>0.58311926605504549</c:v>
                </c:pt>
                <c:pt idx="15">
                  <c:v>0.51949458483754063</c:v>
                </c:pt>
                <c:pt idx="16">
                  <c:v>0.41102756892230802</c:v>
                </c:pt>
                <c:pt idx="17">
                  <c:v>0.42347645429363084</c:v>
                </c:pt>
                <c:pt idx="18">
                  <c:v>0.52687747035573163</c:v>
                </c:pt>
                <c:pt idx="19">
                  <c:v>0.50186846038863953</c:v>
                </c:pt>
                <c:pt idx="20">
                  <c:v>0.43466459868166191</c:v>
                </c:pt>
                <c:pt idx="21">
                  <c:v>0.63926380368098557</c:v>
                </c:pt>
                <c:pt idx="22">
                  <c:v>0.35714285714286037</c:v>
                </c:pt>
                <c:pt idx="23">
                  <c:v>0.39032784854500463</c:v>
                </c:pt>
                <c:pt idx="24">
                  <c:v>0.64294187425860827</c:v>
                </c:pt>
                <c:pt idx="25">
                  <c:v>0.39633918565558662</c:v>
                </c:pt>
                <c:pt idx="26">
                  <c:v>0.54621409921671016</c:v>
                </c:pt>
                <c:pt idx="27">
                  <c:v>0.58649944669863563</c:v>
                </c:pt>
                <c:pt idx="28">
                  <c:v>0.51061532925512776</c:v>
                </c:pt>
                <c:pt idx="29">
                  <c:v>0.39584199584199847</c:v>
                </c:pt>
                <c:pt idx="30">
                  <c:v>0.3835382513661203</c:v>
                </c:pt>
                <c:pt idx="31">
                  <c:v>0.50909780136467064</c:v>
                </c:pt>
                <c:pt idx="32">
                  <c:v>0.487141259783824</c:v>
                </c:pt>
                <c:pt idx="33">
                  <c:v>0.42406985573272632</c:v>
                </c:pt>
                <c:pt idx="34">
                  <c:v>0.62312373225152673</c:v>
                </c:pt>
                <c:pt idx="35">
                  <c:v>0.35076380728554846</c:v>
                </c:pt>
                <c:pt idx="36">
                  <c:v>0.38129717818510134</c:v>
                </c:pt>
                <c:pt idx="37">
                  <c:v>0.62809254013220017</c:v>
                </c:pt>
                <c:pt idx="38">
                  <c:v>0.39311388573590972</c:v>
                </c:pt>
                <c:pt idx="39">
                  <c:v>0.55163466528282301</c:v>
                </c:pt>
                <c:pt idx="40">
                  <c:v>0.57221609702315313</c:v>
                </c:pt>
                <c:pt idx="41">
                  <c:v>0.49622980251346532</c:v>
                </c:pt>
                <c:pt idx="42">
                  <c:v>0.3949790794979115</c:v>
                </c:pt>
                <c:pt idx="43">
                  <c:v>0.3613163196776395</c:v>
                </c:pt>
                <c:pt idx="44">
                  <c:v>0.48538230884558003</c:v>
                </c:pt>
                <c:pt idx="45">
                  <c:v>0.47635009310987408</c:v>
                </c:pt>
                <c:pt idx="46">
                  <c:v>0.42095238095238324</c:v>
                </c:pt>
                <c:pt idx="47">
                  <c:v>0.62387938060310411</c:v>
                </c:pt>
                <c:pt idx="48">
                  <c:v>0.34135033323674524</c:v>
                </c:pt>
                <c:pt idx="49">
                  <c:v>0.37802408124118786</c:v>
                </c:pt>
                <c:pt idx="50">
                  <c:v>0.62139411709070702</c:v>
                </c:pt>
                <c:pt idx="51">
                  <c:v>0.38200533739992693</c:v>
                </c:pt>
                <c:pt idx="52">
                  <c:v>0.54545454545454541</c:v>
                </c:pt>
                <c:pt idx="53">
                  <c:v>0.55463991400931956</c:v>
                </c:pt>
                <c:pt idx="54">
                  <c:v>0.46830484330484867</c:v>
                </c:pt>
                <c:pt idx="55">
                  <c:v>0.37469586374696068</c:v>
                </c:pt>
                <c:pt idx="56">
                  <c:v>0.37540687160940861</c:v>
                </c:pt>
                <c:pt idx="57">
                  <c:v>0.44567945500179279</c:v>
                </c:pt>
                <c:pt idx="58">
                  <c:v>0.47050147492625388</c:v>
                </c:pt>
                <c:pt idx="59">
                  <c:v>0.42107250755287406</c:v>
                </c:pt>
                <c:pt idx="60">
                  <c:v>0.57317554240631163</c:v>
                </c:pt>
                <c:pt idx="61">
                  <c:v>0.33985401459854286</c:v>
                </c:pt>
                <c:pt idx="62">
                  <c:v>0.36778378365467529</c:v>
                </c:pt>
                <c:pt idx="63">
                  <c:v>0.61419446415898271</c:v>
                </c:pt>
                <c:pt idx="64">
                  <c:v>0.38392186326071159</c:v>
                </c:pt>
                <c:pt idx="65">
                  <c:v>0.52188883423512444</c:v>
                </c:pt>
                <c:pt idx="66">
                  <c:v>0.54535864978902959</c:v>
                </c:pt>
                <c:pt idx="67">
                  <c:v>0.45849523136700832</c:v>
                </c:pt>
                <c:pt idx="68">
                  <c:v>0.37232755143203078</c:v>
                </c:pt>
                <c:pt idx="69">
                  <c:v>0.36223021582733816</c:v>
                </c:pt>
                <c:pt idx="70">
                  <c:v>0.4480636988780311</c:v>
                </c:pt>
                <c:pt idx="71">
                  <c:v>0.45434782608695656</c:v>
                </c:pt>
                <c:pt idx="72">
                  <c:v>0.39744058500914536</c:v>
                </c:pt>
                <c:pt idx="73">
                  <c:v>0.56160124368442221</c:v>
                </c:pt>
                <c:pt idx="74">
                  <c:v>0.34029850746268658</c:v>
                </c:pt>
                <c:pt idx="75">
                  <c:v>0.36111825798803332</c:v>
                </c:pt>
                <c:pt idx="76">
                  <c:v>0.59771655727095796</c:v>
                </c:pt>
                <c:pt idx="77">
                  <c:v>0.3712686567164179</c:v>
                </c:pt>
                <c:pt idx="78">
                  <c:v>0.5237866410379568</c:v>
                </c:pt>
                <c:pt idx="79">
                  <c:v>0.52818371607515668</c:v>
                </c:pt>
                <c:pt idx="80">
                  <c:v>0.44177386594448476</c:v>
                </c:pt>
                <c:pt idx="81">
                  <c:v>0.35167372066179303</c:v>
                </c:pt>
                <c:pt idx="82">
                  <c:v>0.31180400890868876</c:v>
                </c:pt>
                <c:pt idx="83">
                  <c:v>0.43146853146853148</c:v>
                </c:pt>
                <c:pt idx="84">
                  <c:v>0.44058885383806717</c:v>
                </c:pt>
                <c:pt idx="85">
                  <c:v>0.37915194346289782</c:v>
                </c:pt>
                <c:pt idx="86">
                  <c:v>0.53773227152066749</c:v>
                </c:pt>
                <c:pt idx="87">
                  <c:v>0.33313397129186978</c:v>
                </c:pt>
                <c:pt idx="88">
                  <c:v>0.34727507976270322</c:v>
                </c:pt>
                <c:pt idx="89">
                  <c:v>0.59024977987858573</c:v>
                </c:pt>
                <c:pt idx="90">
                  <c:v>0.39868012422360566</c:v>
                </c:pt>
                <c:pt idx="91">
                  <c:v>0.5643469971401337</c:v>
                </c:pt>
                <c:pt idx="92">
                  <c:v>0.49604130808950087</c:v>
                </c:pt>
                <c:pt idx="93">
                  <c:v>0.43165946125707044</c:v>
                </c:pt>
                <c:pt idx="94">
                  <c:v>0.34682080924855896</c:v>
                </c:pt>
                <c:pt idx="95">
                  <c:v>0.34632788026453493</c:v>
                </c:pt>
                <c:pt idx="96">
                  <c:v>0.42949640287770008</c:v>
                </c:pt>
                <c:pt idx="97">
                  <c:v>0.43902439024390577</c:v>
                </c:pt>
                <c:pt idx="98">
                  <c:v>0.37356321839080736</c:v>
                </c:pt>
                <c:pt idx="99">
                  <c:v>0.53776091081593858</c:v>
                </c:pt>
                <c:pt idx="100">
                  <c:v>0.32974266906044686</c:v>
                </c:pt>
                <c:pt idx="101">
                  <c:v>0.34039479813703116</c:v>
                </c:pt>
                <c:pt idx="102">
                  <c:v>0.57371029924729211</c:v>
                </c:pt>
                <c:pt idx="103">
                  <c:v>0.34355828220858892</c:v>
                </c:pt>
                <c:pt idx="104">
                  <c:v>0.54481792717086841</c:v>
                </c:pt>
                <c:pt idx="105">
                  <c:v>0.49025069637883212</c:v>
                </c:pt>
                <c:pt idx="106">
                  <c:v>0.41917896087235801</c:v>
                </c:pt>
                <c:pt idx="107">
                  <c:v>0.34958710184821284</c:v>
                </c:pt>
                <c:pt idx="108">
                  <c:v>0.33620119126406717</c:v>
                </c:pt>
                <c:pt idx="109">
                  <c:v>0.42882373719533934</c:v>
                </c:pt>
                <c:pt idx="110">
                  <c:v>0.42647572476423534</c:v>
                </c:pt>
                <c:pt idx="111">
                  <c:v>0.36195883605393897</c:v>
                </c:pt>
                <c:pt idx="112">
                  <c:v>0.51216772744290084</c:v>
                </c:pt>
                <c:pt idx="113">
                  <c:v>0.32135432135432529</c:v>
                </c:pt>
                <c:pt idx="114">
                  <c:v>0.33188249977761386</c:v>
                </c:pt>
                <c:pt idx="115">
                  <c:v>0.56291749413251491</c:v>
                </c:pt>
                <c:pt idx="116">
                  <c:v>0.54310742277547264</c:v>
                </c:pt>
                <c:pt idx="117">
                  <c:v>0.46203830369357046</c:v>
                </c:pt>
                <c:pt idx="118">
                  <c:v>0.39387096774193947</c:v>
                </c:pt>
                <c:pt idx="119">
                  <c:v>0.36034553681612475</c:v>
                </c:pt>
                <c:pt idx="120">
                  <c:v>0.35524040124524647</c:v>
                </c:pt>
                <c:pt idx="121">
                  <c:v>0.39808808467053836</c:v>
                </c:pt>
                <c:pt idx="122">
                  <c:v>0.41557093425605734</c:v>
                </c:pt>
                <c:pt idx="123">
                  <c:v>0.35876001393242968</c:v>
                </c:pt>
                <c:pt idx="124">
                  <c:v>0.51403968551104451</c:v>
                </c:pt>
                <c:pt idx="125">
                  <c:v>0.31253678634491233</c:v>
                </c:pt>
                <c:pt idx="126">
                  <c:v>0.32518407161660429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714944"/>
        <c:axId val="37721216"/>
      </c:scatterChart>
      <c:valAx>
        <c:axId val="377149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r>
                  <a:rPr lang="ru-RU" dirty="0">
                    <a:solidFill>
                      <a:schemeClr val="tx1"/>
                    </a:solidFill>
                  </a:rPr>
                  <a:t>Расходы на здравоохранение в расчете на 1 чел., долл. (ППС)</a:t>
                </a:r>
              </a:p>
            </c:rich>
          </c:tx>
          <c:layout>
            <c:manualLayout>
              <c:xMode val="edge"/>
              <c:yMode val="edge"/>
              <c:x val="0.16691641267198132"/>
              <c:y val="0.9359957037822741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37721216"/>
        <c:crosses val="autoZero"/>
        <c:crossBetween val="midCat"/>
      </c:valAx>
      <c:valAx>
        <c:axId val="37721216"/>
        <c:scaling>
          <c:orientation val="minMax"/>
          <c:min val="0.25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r>
                  <a:rPr lang="ru-RU">
                    <a:solidFill>
                      <a:schemeClr val="tx1"/>
                    </a:solidFill>
                  </a:rPr>
                  <a:t>Отношение числа умерших к числу заболевших</a:t>
                </a:r>
              </a:p>
            </c:rich>
          </c:tx>
          <c:layout>
            <c:manualLayout>
              <c:xMode val="edge"/>
              <c:yMode val="edge"/>
              <c:x val="5.7347268870186555E-3"/>
              <c:y val="0.11403920034668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37714944"/>
        <c:crosses val="autoZero"/>
        <c:crossBetween val="midCat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solidFill>
            <a:schemeClr val="bg1"/>
          </a:solidFill>
          <a:latin typeface="+mn-lt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802115139582238E-2"/>
          <c:y val="0.17236751701744268"/>
          <c:w val="0.86998133647669496"/>
          <c:h val="0.66715815329535577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10"/>
            <c:spPr>
              <a:gradFill>
                <a:gsLst>
                  <a:gs pos="0">
                    <a:sysClr val="windowText" lastClr="000000"/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21000000" scaled="0"/>
              </a:gradFill>
              <a:ln>
                <a:solidFill>
                  <a:schemeClr val="tx1"/>
                </a:solidFill>
              </a:ln>
            </c:spPr>
          </c:marker>
          <c:dPt>
            <c:idx val="1"/>
            <c:marker>
              <c:symbol val="circle"/>
              <c:size val="14"/>
              <c:spPr>
                <a:solidFill>
                  <a:srgbClr val="FF5050"/>
                </a:solidFill>
                <a:ln w="22225">
                  <a:solidFill>
                    <a:schemeClr val="tx1"/>
                  </a:solidFill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c:spPr>
            </c:marker>
            <c:bubble3D val="0"/>
            <c:spPr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4.3277962417178238E-3"/>
                  <c:y val="2.4691185207996991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Мальта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9056928785433098E-2"/>
                  <c:y val="-4.9804064752341608E-2"/>
                </c:manualLayout>
              </c:layout>
              <c:tx>
                <c:rich>
                  <a:bodyPr/>
                  <a:lstStyle/>
                  <a:p>
                    <a:pPr>
                      <a:defRPr lang="en-US" sz="2000" b="0">
                        <a:solidFill>
                          <a:srgbClr val="FF0000"/>
                        </a:solidFill>
                      </a:defRPr>
                    </a:pPr>
                    <a:r>
                      <a:rPr lang="ru-RU" sz="2000" b="0">
                        <a:solidFill>
                          <a:srgbClr val="FF0000"/>
                        </a:solidFill>
                      </a:rPr>
                      <a:t>РФ</a:t>
                    </a:r>
                    <a:endParaRPr lang="en-US" sz="2000" b="0">
                      <a:solidFill>
                        <a:srgbClr val="FF0000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0444873530936"/>
                  <c:y val="2.3536554574973431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Болгария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8309028977138903E-2"/>
                  <c:y val="3.252032520325203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Чехия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6015522550656139E-4"/>
                  <c:y val="7.9210099822379053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Дания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15147238033966992"/>
                  <c:y val="2.168013015651665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Финляндия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0817322562705818E-3"/>
                  <c:y val="2.095756693449796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Исландия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9.9729514272527672E-2"/>
                  <c:y val="-4.849074346990040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Ирландия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6.3490246836462308E-3"/>
                  <c:y val="-3.27117376061915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Нидерланды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4861995753715522E-2"/>
                  <c:y val="-2.6845637583892711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Норвегия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3323611590855487E-2"/>
                  <c:y val="-3.2520325203252008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Словакия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9795375896484321E-2"/>
                  <c:y val="-3.035600415719842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США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4.0816320283997121E-2"/>
                  <c:y val="3.252032520325203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Австралия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trendline>
            <c:spPr>
              <a:ln w="34925"/>
            </c:spPr>
            <c:trendlineType val="log"/>
            <c:dispRSqr val="1"/>
            <c:dispEq val="1"/>
            <c:trendlineLbl>
              <c:layout>
                <c:manualLayout>
                  <c:x val="8.5824376205709041E-2"/>
                  <c:y val="-0.539952921743342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20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</c:trendlineLbl>
          </c:trendline>
          <c:xVal>
            <c:numRef>
              <c:f>'см vs забол  (2)'!$M$2:$M$14</c:f>
              <c:numCache>
                <c:formatCode>General</c:formatCode>
                <c:ptCount val="13"/>
                <c:pt idx="0">
                  <c:v>2033.7351224376221</c:v>
                </c:pt>
                <c:pt idx="1">
                  <c:v>896.38699550575529</c:v>
                </c:pt>
                <c:pt idx="2">
                  <c:v>841.73935730339804</c:v>
                </c:pt>
                <c:pt idx="3">
                  <c:v>1660.4</c:v>
                </c:pt>
                <c:pt idx="4">
                  <c:v>3747.4920084225018</c:v>
                </c:pt>
                <c:pt idx="5">
                  <c:v>2910.1181064124412</c:v>
                </c:pt>
                <c:pt idx="6">
                  <c:v>3499.7023880581237</c:v>
                </c:pt>
                <c:pt idx="7">
                  <c:v>3472.8524106854024</c:v>
                </c:pt>
                <c:pt idx="8">
                  <c:v>3944.6076077437797</c:v>
                </c:pt>
                <c:pt idx="9">
                  <c:v>4887.8281094027643</c:v>
                </c:pt>
                <c:pt idx="10">
                  <c:v>1619.3548984785298</c:v>
                </c:pt>
                <c:pt idx="11">
                  <c:v>7437.2922981775864</c:v>
                </c:pt>
                <c:pt idx="12">
                  <c:v>3313.7925362127812</c:v>
                </c:pt>
              </c:numCache>
            </c:numRef>
          </c:xVal>
          <c:yVal>
            <c:numRef>
              <c:f>'см vs забол  (2)'!$L$2:$L$14</c:f>
              <c:numCache>
                <c:formatCode>General</c:formatCode>
                <c:ptCount val="13"/>
                <c:pt idx="0">
                  <c:v>0.49684005833738482</c:v>
                </c:pt>
                <c:pt idx="1">
                  <c:v>0.56291749413251491</c:v>
                </c:pt>
                <c:pt idx="2">
                  <c:v>0.54310742277547264</c:v>
                </c:pt>
                <c:pt idx="3">
                  <c:v>0.46203830369357046</c:v>
                </c:pt>
                <c:pt idx="4">
                  <c:v>0.39387096774193919</c:v>
                </c:pt>
                <c:pt idx="5">
                  <c:v>0.36034553681612475</c:v>
                </c:pt>
                <c:pt idx="6">
                  <c:v>0.35524040124524636</c:v>
                </c:pt>
                <c:pt idx="7">
                  <c:v>0.39808808467053813</c:v>
                </c:pt>
                <c:pt idx="8">
                  <c:v>0.41557093425605718</c:v>
                </c:pt>
                <c:pt idx="9">
                  <c:v>0.35876001393242957</c:v>
                </c:pt>
                <c:pt idx="10">
                  <c:v>0.51403968551104451</c:v>
                </c:pt>
                <c:pt idx="11">
                  <c:v>0.31253678634491211</c:v>
                </c:pt>
                <c:pt idx="12">
                  <c:v>0.32518407161660406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848960"/>
        <c:axId val="37752832"/>
      </c:scatterChart>
      <c:valAx>
        <c:axId val="378489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ru-RU" dirty="0"/>
                  <a:t>Расходы на здравоохранение в расчете на 1 чел., долл. (ППС)</a:t>
                </a:r>
              </a:p>
            </c:rich>
          </c:tx>
          <c:layout>
            <c:manualLayout>
              <c:xMode val="edge"/>
              <c:yMode val="edge"/>
              <c:x val="0.46643672605668285"/>
              <c:y val="0.9587939312464033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752832"/>
        <c:crosses val="autoZero"/>
        <c:crossBetween val="midCat"/>
      </c:valAx>
      <c:valAx>
        <c:axId val="37752832"/>
        <c:scaling>
          <c:orientation val="minMax"/>
          <c:min val="0.25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lang="en-US" sz="1400"/>
                </a:pPr>
                <a:r>
                  <a:rPr lang="ru-RU" sz="1400"/>
                  <a:t>Отношение числа умерших к числу заболевших</a:t>
                </a:r>
              </a:p>
            </c:rich>
          </c:tx>
          <c:layout>
            <c:manualLayout>
              <c:xMode val="edge"/>
              <c:yMode val="edge"/>
              <c:x val="5.7592871907104059E-3"/>
              <c:y val="1.7793845031786005E-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84896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+mn-lt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601299837520433E-2"/>
          <c:y val="0.17728141780442652"/>
          <c:w val="0.90699670579762293"/>
          <c:h val="0.67864873988360308"/>
        </c:manualLayout>
      </c:layout>
      <c:scatterChart>
        <c:scatterStyle val="lineMarker"/>
        <c:varyColors val="0"/>
        <c:ser>
          <c:idx val="0"/>
          <c:order val="0"/>
          <c:spPr>
            <a:ln>
              <a:noFill/>
            </a:ln>
          </c:spPr>
          <c:marker>
            <c:symbol val="circle"/>
            <c:size val="7"/>
            <c:spPr>
              <a:gradFill>
                <a:gsLst>
                  <a:gs pos="0">
                    <a:sysClr val="windowText" lastClr="000000"/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21000000" scaled="0"/>
              </a:gradFill>
              <a:ln>
                <a:solidFill>
                  <a:schemeClr val="tx1"/>
                </a:solidFill>
              </a:ln>
            </c:spPr>
          </c:marker>
          <c:dLbls>
            <c:dLbl>
              <c:idx val="17"/>
              <c:layout>
                <c:manualLayout>
                  <c:x val="-1.2917052035162281E-2"/>
                  <c:y val="-3.3379820059805956E-2"/>
                </c:manualLayout>
              </c:layout>
              <c:tx>
                <c:rich>
                  <a:bodyPr/>
                  <a:lstStyle/>
                  <a:p>
                    <a:r>
                      <a:rPr lang="ru-RU" sz="1100"/>
                      <a:t>г.  Москва</a:t>
                    </a:r>
                    <a:endParaRPr lang="en-US" sz="11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3.2909719618381052E-2"/>
                  <c:y val="7.4560186857377045E-2"/>
                </c:manualLayout>
              </c:layout>
              <c:tx>
                <c:rich>
                  <a:bodyPr/>
                  <a:lstStyle/>
                  <a:p>
                    <a:r>
                      <a:rPr lang="ru-RU" sz="1100"/>
                      <a:t>Мурманская обл.</a:t>
                    </a:r>
                    <a:endParaRPr lang="en-US" sz="11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7"/>
              <c:layout>
                <c:manualLayout>
                  <c:x val="-6.2556513769112199E-2"/>
                  <c:y val="-0.15828416970266829"/>
                </c:manualLayout>
              </c:layout>
              <c:tx>
                <c:rich>
                  <a:bodyPr/>
                  <a:lstStyle/>
                  <a:p>
                    <a:r>
                      <a:rPr lang="ru-RU" sz="1100"/>
                      <a:t>г. Санкт-Петербург</a:t>
                    </a:r>
                    <a:endParaRPr lang="en-US" sz="11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0"/>
              <c:layout>
                <c:manualLayout>
                  <c:x val="-1.7148981779206859E-2"/>
                  <c:y val="2.983362019506601E-2"/>
                </c:manualLayout>
              </c:layout>
              <c:tx>
                <c:rich>
                  <a:bodyPr/>
                  <a:lstStyle/>
                  <a:p>
                    <a:r>
                      <a:rPr lang="ru-RU" sz="1100"/>
                      <a:t>Респ. Ингушетия</a:t>
                    </a:r>
                    <a:endParaRPr lang="en-US" sz="11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5"/>
              <c:layout/>
              <c:tx>
                <c:rich>
                  <a:bodyPr/>
                  <a:lstStyle/>
                  <a:p>
                    <a:r>
                      <a:rPr lang="ru-RU" sz="1100"/>
                      <a:t>Респ. Чечня</a:t>
                    </a:r>
                    <a:endParaRPr lang="en-US" sz="11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7"/>
              <c:layout>
                <c:manualLayout>
                  <c:x val="-1.4413471627943621E-2"/>
                  <c:y val="2.7304177339278392E-2"/>
                </c:manualLayout>
              </c:layout>
              <c:tx>
                <c:rich>
                  <a:bodyPr/>
                  <a:lstStyle/>
                  <a:p>
                    <a:r>
                      <a:rPr lang="ru-RU" sz="1100"/>
                      <a:t>Тюменская</a:t>
                    </a:r>
                    <a:r>
                      <a:rPr lang="ru-RU" sz="1100" baseline="0"/>
                      <a:t> обл.</a:t>
                    </a:r>
                    <a:endParaRPr lang="en-US" sz="11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1"/>
              <c:layout>
                <c:manualLayout>
                  <c:x val="2.5489147189934749E-2"/>
                  <c:y val="-0.13542523602460141"/>
                </c:manualLayout>
              </c:layout>
              <c:tx>
                <c:rich>
                  <a:bodyPr/>
                  <a:lstStyle/>
                  <a:p>
                    <a:r>
                      <a:rPr lang="ru-RU" sz="1100"/>
                      <a:t>Респ. Саха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5"/>
              <c:layout>
                <c:manualLayout>
                  <c:x val="-0.13127342415531393"/>
                  <c:y val="0.13242475287603991"/>
                </c:manualLayout>
              </c:layout>
              <c:tx>
                <c:rich>
                  <a:bodyPr/>
                  <a:lstStyle/>
                  <a:p>
                    <a:r>
                      <a:rPr lang="ru-RU" sz="1100"/>
                      <a:t>Камчатский край</a:t>
                    </a:r>
                    <a:endParaRPr lang="en-US" sz="11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6"/>
              <c:layout>
                <c:manualLayout>
                  <c:x val="9.7826605007707373E-2"/>
                  <c:y val="-0.13560465389587495"/>
                </c:manualLayout>
              </c:layout>
              <c:tx>
                <c:rich>
                  <a:bodyPr/>
                  <a:lstStyle/>
                  <a:p>
                    <a:r>
                      <a:rPr lang="ru-RU" sz="1100"/>
                      <a:t>Магаданская обл.</a:t>
                    </a:r>
                    <a:endParaRPr lang="en-US" sz="11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7"/>
              <c:layout>
                <c:manualLayout>
                  <c:x val="-7.6299475441106504E-3"/>
                  <c:y val="-6.9808027923211977E-3"/>
                </c:manualLayout>
              </c:layout>
              <c:tx>
                <c:rich>
                  <a:bodyPr/>
                  <a:lstStyle/>
                  <a:p>
                    <a:r>
                      <a:rPr lang="ru-RU" sz="1100"/>
                      <a:t>Сахалинская обл.</a:t>
                    </a:r>
                    <a:endParaRPr lang="en-US" sz="11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9"/>
              <c:layout>
                <c:manualLayout>
                  <c:x val="-3.6242250834525556E-2"/>
                  <c:y val="-3.8394415357766144E-2"/>
                </c:manualLayout>
              </c:layout>
              <c:tx>
                <c:rich>
                  <a:bodyPr/>
                  <a:lstStyle/>
                  <a:p>
                    <a:r>
                      <a:rPr lang="ru-RU" sz="1100"/>
                      <a:t>Чукотский а.о.</a:t>
                    </a:r>
                    <a:endParaRPr lang="en-US" sz="11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'Расходы на здравоохранение (2)'!$C$3:$C$82</c:f>
              <c:numCache>
                <c:formatCode>#,##0.00</c:formatCode>
                <c:ptCount val="80"/>
                <c:pt idx="0">
                  <c:v>470.14993575784808</c:v>
                </c:pt>
                <c:pt idx="1">
                  <c:v>428.83629905949363</c:v>
                </c:pt>
                <c:pt idx="2">
                  <c:v>444.42728943738229</c:v>
                </c:pt>
                <c:pt idx="3">
                  <c:v>444.0236902060596</c:v>
                </c:pt>
                <c:pt idx="4">
                  <c:v>544.98320753912992</c:v>
                </c:pt>
                <c:pt idx="5">
                  <c:v>575.15332567635005</c:v>
                </c:pt>
                <c:pt idx="6">
                  <c:v>458.61062021509935</c:v>
                </c:pt>
                <c:pt idx="7">
                  <c:v>397.15109548969463</c:v>
                </c:pt>
                <c:pt idx="8">
                  <c:v>531.27014064345303</c:v>
                </c:pt>
                <c:pt idx="9">
                  <c:v>882.74013411575788</c:v>
                </c:pt>
                <c:pt idx="10">
                  <c:v>425.27655606844115</c:v>
                </c:pt>
                <c:pt idx="11">
                  <c:v>493.57561091035672</c:v>
                </c:pt>
                <c:pt idx="12">
                  <c:v>431.54559683237591</c:v>
                </c:pt>
                <c:pt idx="13">
                  <c:v>410.92972357505926</c:v>
                </c:pt>
                <c:pt idx="14">
                  <c:v>524.41182939728799</c:v>
                </c:pt>
                <c:pt idx="15">
                  <c:v>486.97451754492164</c:v>
                </c:pt>
                <c:pt idx="16">
                  <c:v>657.77338756511631</c:v>
                </c:pt>
                <c:pt idx="17">
                  <c:v>1407.0894674928866</c:v>
                </c:pt>
                <c:pt idx="18">
                  <c:v>897.91733775341947</c:v>
                </c:pt>
                <c:pt idx="19">
                  <c:v>1115.371922240234</c:v>
                </c:pt>
                <c:pt idx="20">
                  <c:v>878.0436813647525</c:v>
                </c:pt>
                <c:pt idx="21">
                  <c:v>842.87859640269858</c:v>
                </c:pt>
                <c:pt idx="22">
                  <c:v>703.59840765140052</c:v>
                </c:pt>
                <c:pt idx="23">
                  <c:v>671.85291498349511</c:v>
                </c:pt>
                <c:pt idx="24">
                  <c:v>1380.9504373976479</c:v>
                </c:pt>
                <c:pt idx="25">
                  <c:v>634.2556235739064</c:v>
                </c:pt>
                <c:pt idx="26">
                  <c:v>526.39123785606012</c:v>
                </c:pt>
                <c:pt idx="27">
                  <c:v>1233.232962688568</c:v>
                </c:pt>
                <c:pt idx="28">
                  <c:v>510.40844078997924</c:v>
                </c:pt>
                <c:pt idx="29">
                  <c:v>227.96541861912769</c:v>
                </c:pt>
                <c:pt idx="30">
                  <c:v>308.72687316674131</c:v>
                </c:pt>
                <c:pt idx="31">
                  <c:v>311.37420993087085</c:v>
                </c:pt>
                <c:pt idx="32">
                  <c:v>512.29188157734825</c:v>
                </c:pt>
                <c:pt idx="33">
                  <c:v>415.71018426327788</c:v>
                </c:pt>
                <c:pt idx="34">
                  <c:v>414.39197188297317</c:v>
                </c:pt>
                <c:pt idx="35">
                  <c:v>203.50128632263059</c:v>
                </c:pt>
                <c:pt idx="36">
                  <c:v>672.51148058920751</c:v>
                </c:pt>
                <c:pt idx="37">
                  <c:v>575.78141792391057</c:v>
                </c:pt>
                <c:pt idx="38">
                  <c:v>546.15420261351346</c:v>
                </c:pt>
                <c:pt idx="39">
                  <c:v>535.00001726242169</c:v>
                </c:pt>
                <c:pt idx="40">
                  <c:v>454.70629643873053</c:v>
                </c:pt>
                <c:pt idx="41">
                  <c:v>551.56249918966296</c:v>
                </c:pt>
                <c:pt idx="42">
                  <c:v>399.50675072152723</c:v>
                </c:pt>
                <c:pt idx="43">
                  <c:v>361.68924638696421</c:v>
                </c:pt>
                <c:pt idx="44">
                  <c:v>515.72405778566849</c:v>
                </c:pt>
                <c:pt idx="45">
                  <c:v>582.07940503426073</c:v>
                </c:pt>
                <c:pt idx="46">
                  <c:v>510.91905344908122</c:v>
                </c:pt>
                <c:pt idx="47">
                  <c:v>550.43480660115654</c:v>
                </c:pt>
                <c:pt idx="48">
                  <c:v>500.40651396790093</c:v>
                </c:pt>
                <c:pt idx="49">
                  <c:v>721.79352147610859</c:v>
                </c:pt>
                <c:pt idx="50">
                  <c:v>461.82148003742338</c:v>
                </c:pt>
                <c:pt idx="51">
                  <c:v>794.03183188093749</c:v>
                </c:pt>
                <c:pt idx="52">
                  <c:v>526.06945078595766</c:v>
                </c:pt>
                <c:pt idx="53">
                  <c:v>439.46684199447066</c:v>
                </c:pt>
                <c:pt idx="54">
                  <c:v>452.32436991752394</c:v>
                </c:pt>
                <c:pt idx="55">
                  <c:v>509.36354121694501</c:v>
                </c:pt>
                <c:pt idx="56">
                  <c:v>867.1976960231965</c:v>
                </c:pt>
                <c:pt idx="57">
                  <c:v>1667.8418230709347</c:v>
                </c:pt>
                <c:pt idx="58">
                  <c:v>661.26406950017804</c:v>
                </c:pt>
                <c:pt idx="59">
                  <c:v>682.13455245760804</c:v>
                </c:pt>
                <c:pt idx="60">
                  <c:v>583.34500795939164</c:v>
                </c:pt>
                <c:pt idx="61">
                  <c:v>891.12001780783066</c:v>
                </c:pt>
                <c:pt idx="62">
                  <c:v>615.02316721231159</c:v>
                </c:pt>
                <c:pt idx="63">
                  <c:v>526.04047100133153</c:v>
                </c:pt>
                <c:pt idx="64">
                  <c:v>892.82517718936697</c:v>
                </c:pt>
                <c:pt idx="65">
                  <c:v>820.51355907549259</c:v>
                </c:pt>
                <c:pt idx="66">
                  <c:v>701.32059657950981</c:v>
                </c:pt>
                <c:pt idx="67">
                  <c:v>893.41864974036878</c:v>
                </c:pt>
                <c:pt idx="68">
                  <c:v>643.91328170065356</c:v>
                </c:pt>
                <c:pt idx="69">
                  <c:v>769.92117493442299</c:v>
                </c:pt>
                <c:pt idx="70">
                  <c:v>898.72296462005284</c:v>
                </c:pt>
                <c:pt idx="71">
                  <c:v>1299.3511103999606</c:v>
                </c:pt>
                <c:pt idx="72">
                  <c:v>1092.025161270486</c:v>
                </c:pt>
                <c:pt idx="73">
                  <c:v>911.64873993590925</c:v>
                </c:pt>
                <c:pt idx="74">
                  <c:v>705.61477648164453</c:v>
                </c:pt>
                <c:pt idx="75">
                  <c:v>1207.4477869097311</c:v>
                </c:pt>
                <c:pt idx="76">
                  <c:v>1617.804591288731</c:v>
                </c:pt>
                <c:pt idx="77">
                  <c:v>1871.7845606820415</c:v>
                </c:pt>
                <c:pt idx="78">
                  <c:v>886.14608361899525</c:v>
                </c:pt>
                <c:pt idx="79">
                  <c:v>3362.205588360624</c:v>
                </c:pt>
              </c:numCache>
            </c:numRef>
          </c:xVal>
          <c:yVal>
            <c:numRef>
              <c:f>'Расходы на здравоохранение (2)'!$D$3:$D$82</c:f>
              <c:numCache>
                <c:formatCode>General</c:formatCode>
                <c:ptCount val="80"/>
                <c:pt idx="0">
                  <c:v>0.49325048210842082</c:v>
                </c:pt>
                <c:pt idx="1">
                  <c:v>0.50171710233929945</c:v>
                </c:pt>
                <c:pt idx="2">
                  <c:v>0.66535719482031142</c:v>
                </c:pt>
                <c:pt idx="3">
                  <c:v>0.53404157043880218</c:v>
                </c:pt>
                <c:pt idx="4">
                  <c:v>0.53757967232750403</c:v>
                </c:pt>
                <c:pt idx="5">
                  <c:v>0.51571238884641335</c:v>
                </c:pt>
                <c:pt idx="6">
                  <c:v>0.5507968127490066</c:v>
                </c:pt>
                <c:pt idx="7">
                  <c:v>0.53349224305106657</c:v>
                </c:pt>
                <c:pt idx="8">
                  <c:v>0.47718232753090223</c:v>
                </c:pt>
                <c:pt idx="9">
                  <c:v>0.67991030078486814</c:v>
                </c:pt>
                <c:pt idx="10">
                  <c:v>0.52400442025129945</c:v>
                </c:pt>
                <c:pt idx="11">
                  <c:v>0.51569914583992349</c:v>
                </c:pt>
                <c:pt idx="12">
                  <c:v>0.56205904196063849</c:v>
                </c:pt>
                <c:pt idx="13">
                  <c:v>0.52632227332457526</c:v>
                </c:pt>
                <c:pt idx="14">
                  <c:v>0.54735932161528011</c:v>
                </c:pt>
                <c:pt idx="15">
                  <c:v>0.62407330662614779</c:v>
                </c:pt>
                <c:pt idx="16">
                  <c:v>0.50901492537313431</c:v>
                </c:pt>
                <c:pt idx="17">
                  <c:v>0.55507590132827545</c:v>
                </c:pt>
                <c:pt idx="18">
                  <c:v>0.51561898899745828</c:v>
                </c:pt>
                <c:pt idx="19">
                  <c:v>0.53745420859825677</c:v>
                </c:pt>
                <c:pt idx="20">
                  <c:v>0.51550621455291357</c:v>
                </c:pt>
                <c:pt idx="21">
                  <c:v>0.5515255152551527</c:v>
                </c:pt>
                <c:pt idx="22">
                  <c:v>0.52160333159812788</c:v>
                </c:pt>
                <c:pt idx="23">
                  <c:v>0.67621464829586664</c:v>
                </c:pt>
                <c:pt idx="24">
                  <c:v>0.46892740897736845</c:v>
                </c:pt>
                <c:pt idx="25">
                  <c:v>0.49424692439383688</c:v>
                </c:pt>
                <c:pt idx="26">
                  <c:v>0.58107039282889561</c:v>
                </c:pt>
                <c:pt idx="27">
                  <c:v>0.61447654551102826</c:v>
                </c:pt>
                <c:pt idx="28">
                  <c:v>0.53623003737682662</c:v>
                </c:pt>
                <c:pt idx="29">
                  <c:v>0.56743737957610751</c:v>
                </c:pt>
                <c:pt idx="30">
                  <c:v>0.3667791474416362</c:v>
                </c:pt>
                <c:pt idx="31">
                  <c:v>0.52559193139528615</c:v>
                </c:pt>
                <c:pt idx="32">
                  <c:v>0.59419765216941833</c:v>
                </c:pt>
                <c:pt idx="33">
                  <c:v>0.48123035473731479</c:v>
                </c:pt>
                <c:pt idx="34">
                  <c:v>0.48293262095577338</c:v>
                </c:pt>
                <c:pt idx="35">
                  <c:v>0.18486467650133642</c:v>
                </c:pt>
                <c:pt idx="36">
                  <c:v>0.47006194081211283</c:v>
                </c:pt>
                <c:pt idx="37">
                  <c:v>0.48068236635530565</c:v>
                </c:pt>
                <c:pt idx="38">
                  <c:v>0.58164325398618033</c:v>
                </c:pt>
                <c:pt idx="39">
                  <c:v>0.5124052951461161</c:v>
                </c:pt>
                <c:pt idx="40">
                  <c:v>0.54307032436779568</c:v>
                </c:pt>
                <c:pt idx="41">
                  <c:v>0.51482067510548746</c:v>
                </c:pt>
                <c:pt idx="42">
                  <c:v>0.6422104449596997</c:v>
                </c:pt>
                <c:pt idx="43">
                  <c:v>0.49380071672776876</c:v>
                </c:pt>
                <c:pt idx="44">
                  <c:v>0.48546892655367352</c:v>
                </c:pt>
                <c:pt idx="45">
                  <c:v>0.48792399218611282</c:v>
                </c:pt>
                <c:pt idx="46">
                  <c:v>0.53695253081562877</c:v>
                </c:pt>
                <c:pt idx="47">
                  <c:v>0.51036533937053308</c:v>
                </c:pt>
                <c:pt idx="48">
                  <c:v>0.52543730242360376</c:v>
                </c:pt>
                <c:pt idx="49">
                  <c:v>0.50916473317865418</c:v>
                </c:pt>
                <c:pt idx="50">
                  <c:v>0.45392959235618907</c:v>
                </c:pt>
                <c:pt idx="51">
                  <c:v>0.55732251891005158</c:v>
                </c:pt>
                <c:pt idx="52">
                  <c:v>0.47235663935988109</c:v>
                </c:pt>
                <c:pt idx="53">
                  <c:v>0.46329887785062263</c:v>
                </c:pt>
                <c:pt idx="54">
                  <c:v>0.51987956776375477</c:v>
                </c:pt>
                <c:pt idx="55">
                  <c:v>0.55279068810924203</c:v>
                </c:pt>
                <c:pt idx="56">
                  <c:v>0.56424508228755244</c:v>
                </c:pt>
                <c:pt idx="57">
                  <c:v>0.50400457665903964</c:v>
                </c:pt>
                <c:pt idx="58">
                  <c:v>0.53136633663366328</c:v>
                </c:pt>
                <c:pt idx="59">
                  <c:v>0.64358149888696459</c:v>
                </c:pt>
                <c:pt idx="60">
                  <c:v>0.62741635244141092</c:v>
                </c:pt>
                <c:pt idx="61">
                  <c:v>0.68946676110492366</c:v>
                </c:pt>
                <c:pt idx="62">
                  <c:v>0.59901486819301286</c:v>
                </c:pt>
                <c:pt idx="63">
                  <c:v>0.5150637311703341</c:v>
                </c:pt>
                <c:pt idx="64">
                  <c:v>0.64276666968243912</c:v>
                </c:pt>
                <c:pt idx="65">
                  <c:v>0.4781661766307308</c:v>
                </c:pt>
                <c:pt idx="66">
                  <c:v>0.6087034625230201</c:v>
                </c:pt>
                <c:pt idx="67">
                  <c:v>0.4967315406328926</c:v>
                </c:pt>
                <c:pt idx="68">
                  <c:v>0.493810497088429</c:v>
                </c:pt>
                <c:pt idx="69">
                  <c:v>0.52709412395070554</c:v>
                </c:pt>
                <c:pt idx="70">
                  <c:v>0.56585490246079606</c:v>
                </c:pt>
                <c:pt idx="71">
                  <c:v>0.57167823680761265</c:v>
                </c:pt>
                <c:pt idx="72">
                  <c:v>0.60235892489148068</c:v>
                </c:pt>
                <c:pt idx="73">
                  <c:v>0.5192135138298285</c:v>
                </c:pt>
                <c:pt idx="74">
                  <c:v>0.56426445386488877</c:v>
                </c:pt>
                <c:pt idx="75">
                  <c:v>0.52842898462475252</c:v>
                </c:pt>
                <c:pt idx="76">
                  <c:v>0.53569627548447818</c:v>
                </c:pt>
                <c:pt idx="77">
                  <c:v>0.52763216500496446</c:v>
                </c:pt>
                <c:pt idx="78">
                  <c:v>0.59409906101197096</c:v>
                </c:pt>
                <c:pt idx="79">
                  <c:v>0.53011297927230383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807616"/>
        <c:axId val="37809536"/>
      </c:scatterChart>
      <c:valAx>
        <c:axId val="378076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ru-RU" dirty="0"/>
                  <a:t>Расходы на здравоохранение в расчете на 1 чел., ППС долл. </a:t>
                </a:r>
              </a:p>
            </c:rich>
          </c:tx>
          <c:layout>
            <c:manualLayout>
              <c:xMode val="edge"/>
              <c:yMode val="edge"/>
              <c:x val="0.59385764882283276"/>
              <c:y val="0.9469283207068997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ru-RU"/>
          </a:p>
        </c:txPr>
        <c:crossAx val="37809536"/>
        <c:crosses val="autoZero"/>
        <c:crossBetween val="midCat"/>
      </c:valAx>
      <c:valAx>
        <c:axId val="3780953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lang="en-US" sz="1400"/>
                </a:pPr>
                <a:r>
                  <a:rPr lang="ru-RU" sz="1400"/>
                  <a:t>Отношение числа умерших к числу заболевших</a:t>
                </a:r>
              </a:p>
            </c:rich>
          </c:tx>
          <c:layout>
            <c:manualLayout>
              <c:xMode val="edge"/>
              <c:yMode val="edge"/>
              <c:x val="0"/>
              <c:y val="3.3447626275631211E-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ru-RU"/>
          </a:p>
        </c:txPr>
        <c:crossAx val="37807616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+mn-lt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506554428715929E-2"/>
          <c:y val="7.7985056277710366E-2"/>
          <c:w val="0.91039645572163741"/>
          <c:h val="0.82859708038664959"/>
        </c:manualLayout>
      </c:layout>
      <c:lineChart>
        <c:grouping val="standard"/>
        <c:varyColors val="0"/>
        <c:ser>
          <c:idx val="0"/>
          <c:order val="0"/>
          <c:tx>
            <c:v>Уровень заболеваемости</c:v>
          </c:tx>
          <c:spPr>
            <a:ln w="63500">
              <a:solidFill>
                <a:srgbClr val="0000CC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Pt>
            <c:idx val="0"/>
            <c:marker>
              <c:symbol val="circle"/>
              <c:size val="12"/>
              <c:spPr>
                <a:solidFill>
                  <a:srgbClr val="0000CC"/>
                </a:solidFill>
                <a:ln w="38100">
                  <a:solidFill>
                    <a:srgbClr val="0000CC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65100"/>
                </a:sp3d>
              </c:spPr>
            </c:marker>
            <c:bubble3D val="0"/>
          </c:dPt>
          <c:dPt>
            <c:idx val="34"/>
            <c:marker>
              <c:symbol val="circle"/>
              <c:size val="12"/>
              <c:spPr>
                <a:solidFill>
                  <a:schemeClr val="bg2"/>
                </a:solidFill>
                <a:ln w="38100">
                  <a:solidFill>
                    <a:schemeClr val="bg2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65100"/>
                </a:sp3d>
              </c:spPr>
            </c:marker>
            <c:bubble3D val="0"/>
            <c:spPr>
              <a:ln w="63500">
                <a:solidFill>
                  <a:schemeClr val="bg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0"/>
            <c:marker>
              <c:symbol val="circle"/>
              <c:size val="12"/>
              <c:spPr>
                <a:solidFill>
                  <a:srgbClr val="0000CC"/>
                </a:solidFill>
                <a:ln w="38100">
                  <a:solidFill>
                    <a:srgbClr val="0000CC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65100"/>
                </a:sp3d>
              </c:spPr>
            </c:marker>
            <c:bubble3D val="0"/>
          </c:dPt>
          <c:dPt>
            <c:idx val="79"/>
            <c:marker>
              <c:symbol val="circle"/>
              <c:size val="12"/>
              <c:spPr>
                <a:solidFill>
                  <a:srgbClr val="0000CC"/>
                </a:solidFill>
                <a:ln w="38100">
                  <a:solidFill>
                    <a:srgbClr val="0000CC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65100"/>
                </a:sp3d>
              </c:spPr>
            </c:marker>
            <c:bubble3D val="0"/>
          </c:dPt>
          <c:dLbls>
            <c:dLbl>
              <c:idx val="0"/>
              <c:layout>
                <c:manualLayout>
                  <c:x val="-1.4481390246798943E-2"/>
                  <c:y val="0.13883366881633474"/>
                </c:manualLayout>
              </c:layout>
              <c:tx>
                <c:rich>
                  <a:bodyPr/>
                  <a:lstStyle/>
                  <a:p>
                    <a:r>
                      <a:rPr lang="ru-RU" b="0">
                        <a:solidFill>
                          <a:srgbClr val="000000"/>
                        </a:solidFill>
                      </a:rPr>
                      <a:t>Республика Карелия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5"/>
              <c:layout>
                <c:manualLayout>
                  <c:x val="-0.24010217113665389"/>
                  <c:y val="-0.21896383186705826"/>
                </c:manualLayout>
              </c:layout>
              <c:tx>
                <c:rich>
                  <a:bodyPr/>
                  <a:lstStyle/>
                  <a:p>
                    <a:r>
                      <a:rPr lang="ru-RU" b="0">
                        <a:solidFill>
                          <a:srgbClr val="000000"/>
                        </a:solidFill>
                      </a:rPr>
                      <a:t>Красноярский край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0"/>
              <c:layout>
                <c:manualLayout>
                  <c:x val="-1.27713920817369E-2"/>
                  <c:y val="-0.12512218963831867"/>
                </c:manualLayout>
              </c:layout>
              <c:tx>
                <c:rich>
                  <a:bodyPr/>
                  <a:lstStyle/>
                  <a:p>
                    <a:r>
                      <a:rPr lang="ru-RU" b="0" dirty="0">
                        <a:solidFill>
                          <a:srgbClr val="000000"/>
                        </a:solidFill>
                      </a:rPr>
                      <a:t>Средний уровень </a:t>
                    </a:r>
                    <a:r>
                      <a:rPr lang="ru-RU" b="0" dirty="0" smtClean="0">
                        <a:solidFill>
                          <a:srgbClr val="000000"/>
                        </a:solidFill>
                      </a:rPr>
                      <a:t>РФ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9"/>
              <c:layout>
                <c:manualLayout>
                  <c:x val="-1.2077294674742487E-7"/>
                  <c:y val="-0.28778134920634918"/>
                </c:manualLayout>
              </c:layout>
              <c:tx>
                <c:rich>
                  <a:bodyPr/>
                  <a:lstStyle/>
                  <a:p>
                    <a:r>
                      <a:rPr lang="ru-RU" b="0">
                        <a:solidFill>
                          <a:srgbClr val="000000"/>
                        </a:solidFill>
                      </a:rPr>
                      <a:t>Кабардино-Балкарская Республика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b="0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'Ранги (2)'!$C$2:$C$81</c:f>
              <c:strCache>
                <c:ptCount val="80"/>
                <c:pt idx="0">
                  <c:v>Республика Тыва</c:v>
                </c:pt>
                <c:pt idx="1">
                  <c:v>Еврейская авт. область</c:v>
                </c:pt>
                <c:pt idx="2">
                  <c:v>Кемеровская область</c:v>
                </c:pt>
                <c:pt idx="3">
                  <c:v>Чукотский авт. округ</c:v>
                </c:pt>
                <c:pt idx="4">
                  <c:v>Псковская область</c:v>
                </c:pt>
                <c:pt idx="5">
                  <c:v>Иркутская область</c:v>
                </c:pt>
                <c:pt idx="6">
                  <c:v>Республика Бурятия</c:v>
                </c:pt>
                <c:pt idx="7">
                  <c:v>Забайкальский край</c:v>
                </c:pt>
                <c:pt idx="8">
                  <c:v>Амурская область</c:v>
                </c:pt>
                <c:pt idx="9">
                  <c:v>Сахалинская область</c:v>
                </c:pt>
                <c:pt idx="10">
                  <c:v>Новгородская область</c:v>
                </c:pt>
                <c:pt idx="11">
                  <c:v>Тверская область</c:v>
                </c:pt>
                <c:pt idx="12">
                  <c:v>Смоленская область</c:v>
                </c:pt>
                <c:pt idx="13">
                  <c:v>Республика Алтай</c:v>
                </c:pt>
                <c:pt idx="14">
                  <c:v>Тульская область</c:v>
                </c:pt>
                <c:pt idx="15">
                  <c:v>Пермский край</c:v>
                </c:pt>
                <c:pt idx="16">
                  <c:v>Хабаровский край</c:v>
                </c:pt>
                <c:pt idx="17">
                  <c:v>Курганская область</c:v>
                </c:pt>
                <c:pt idx="18">
                  <c:v>Ивановская область</c:v>
                </c:pt>
                <c:pt idx="19">
                  <c:v>Магаданская область</c:v>
                </c:pt>
                <c:pt idx="20">
                  <c:v>Красноярский край</c:v>
                </c:pt>
                <c:pt idx="21">
                  <c:v>Приморский край</c:v>
                </c:pt>
                <c:pt idx="22">
                  <c:v>Ленинградская область</c:v>
                </c:pt>
                <c:pt idx="23">
                  <c:v>Оренбургская область</c:v>
                </c:pt>
                <c:pt idx="24">
                  <c:v>Республика Карелия</c:v>
                </c:pt>
                <c:pt idx="25">
                  <c:v>Республика Хакасия</c:v>
                </c:pt>
                <c:pt idx="26">
                  <c:v>Республика Марий Эл</c:v>
                </c:pt>
                <c:pt idx="27">
                  <c:v>Вологодская область</c:v>
                </c:pt>
                <c:pt idx="28">
                  <c:v>Республика Коми</c:v>
                </c:pt>
                <c:pt idx="29">
                  <c:v>Челябинская область</c:v>
                </c:pt>
                <c:pt idx="30">
                  <c:v>Владимирская область</c:v>
                </c:pt>
                <c:pt idx="31">
                  <c:v>Удмуртская Республика</c:v>
                </c:pt>
                <c:pt idx="32">
                  <c:v>Алтайский край</c:v>
                </c:pt>
                <c:pt idx="33">
                  <c:v>Чувашская Республика</c:v>
                </c:pt>
                <c:pt idx="34">
                  <c:v>Свердловская область</c:v>
                </c:pt>
                <c:pt idx="35">
                  <c:v>Курская область</c:v>
                </c:pt>
                <c:pt idx="36">
                  <c:v>Брянская область</c:v>
                </c:pt>
                <c:pt idx="37">
                  <c:v>Кировская область</c:v>
                </c:pt>
                <c:pt idx="38">
                  <c:v>Калининградская область</c:v>
                </c:pt>
                <c:pt idx="39">
                  <c:v>Астраханская область</c:v>
                </c:pt>
                <c:pt idx="40">
                  <c:v>Средний уровень РФ</c:v>
                </c:pt>
                <c:pt idx="41">
                  <c:v>Калужская область</c:v>
                </c:pt>
                <c:pt idx="42">
                  <c:v>Ярославская область</c:v>
                </c:pt>
                <c:pt idx="43">
                  <c:v>Нижегородская область</c:v>
                </c:pt>
                <c:pt idx="44">
                  <c:v>Томская область</c:v>
                </c:pt>
                <c:pt idx="45">
                  <c:v>Костромская область</c:v>
                </c:pt>
                <c:pt idx="46">
                  <c:v>Архангельская область</c:v>
                </c:pt>
                <c:pt idx="47">
                  <c:v>Рязанская область</c:v>
                </c:pt>
                <c:pt idx="48">
                  <c:v>Самарская область</c:v>
                </c:pt>
                <c:pt idx="49">
                  <c:v>Омская область</c:v>
                </c:pt>
                <c:pt idx="50">
                  <c:v>Тамбовская область</c:v>
                </c:pt>
                <c:pt idx="51">
                  <c:v>Орловская область</c:v>
                </c:pt>
                <c:pt idx="52">
                  <c:v>Республика Саха (Якутия)</c:v>
                </c:pt>
                <c:pt idx="53">
                  <c:v>Новосибирская область</c:v>
                </c:pt>
                <c:pt idx="54">
                  <c:v>Московская область</c:v>
                </c:pt>
                <c:pt idx="55">
                  <c:v>Ульяновская область</c:v>
                </c:pt>
                <c:pt idx="56">
                  <c:v>Камчатский край</c:v>
                </c:pt>
                <c:pt idx="57">
                  <c:v>Республика Адыгея</c:v>
                </c:pt>
                <c:pt idx="58">
                  <c:v>Волгоградская область</c:v>
                </c:pt>
                <c:pt idx="59">
                  <c:v>Республика Калмыкия</c:v>
                </c:pt>
                <c:pt idx="60">
                  <c:v>Воронежская область</c:v>
                </c:pt>
                <c:pt idx="61">
                  <c:v>Саратовская область</c:v>
                </c:pt>
                <c:pt idx="62">
                  <c:v>Республика Башкортостан</c:v>
                </c:pt>
                <c:pt idx="63">
                  <c:v>г. Санкт-Петербург</c:v>
                </c:pt>
                <c:pt idx="64">
                  <c:v>Ростовская область</c:v>
                </c:pt>
                <c:pt idx="65">
                  <c:v>Липецкая область</c:v>
                </c:pt>
                <c:pt idx="66">
                  <c:v>Республика Мордовия</c:v>
                </c:pt>
                <c:pt idx="67">
                  <c:v>Республика Дагестан</c:v>
                </c:pt>
                <c:pt idx="68">
                  <c:v>Пензенская область</c:v>
                </c:pt>
                <c:pt idx="69">
                  <c:v>Краснодарский край</c:v>
                </c:pt>
                <c:pt idx="70">
                  <c:v>Тюменская область</c:v>
                </c:pt>
                <c:pt idx="71">
                  <c:v>Мурманская область</c:v>
                </c:pt>
                <c:pt idx="72">
                  <c:v>Республика Северная Осетия-Алания</c:v>
                </c:pt>
                <c:pt idx="73">
                  <c:v>Республика Ингушетия</c:v>
                </c:pt>
                <c:pt idx="74">
                  <c:v>Республика Татарстан</c:v>
                </c:pt>
                <c:pt idx="75">
                  <c:v>Кабардино-Балкарская Республика</c:v>
                </c:pt>
                <c:pt idx="76">
                  <c:v>Ставропольский край</c:v>
                </c:pt>
                <c:pt idx="77">
                  <c:v>Карачаево-Черкесская Республика</c:v>
                </c:pt>
                <c:pt idx="78">
                  <c:v>Белгородская область</c:v>
                </c:pt>
                <c:pt idx="79">
                  <c:v>г. Москва</c:v>
                </c:pt>
              </c:strCache>
            </c:strRef>
          </c:cat>
          <c:val>
            <c:numRef>
              <c:f>'Ранги (2)'!$B$2:$B$81</c:f>
              <c:numCache>
                <c:formatCode>0</c:formatCode>
                <c:ptCount val="80"/>
                <c:pt idx="0">
                  <c:v>65.727272727272734</c:v>
                </c:pt>
                <c:pt idx="1">
                  <c:v>64.727272727272734</c:v>
                </c:pt>
                <c:pt idx="2">
                  <c:v>63.909090909090907</c:v>
                </c:pt>
                <c:pt idx="3">
                  <c:v>63.636363636363626</c:v>
                </c:pt>
                <c:pt idx="4">
                  <c:v>62.636363636363626</c:v>
                </c:pt>
                <c:pt idx="5">
                  <c:v>62.363636363636303</c:v>
                </c:pt>
                <c:pt idx="6">
                  <c:v>61.636363636363626</c:v>
                </c:pt>
                <c:pt idx="7">
                  <c:v>60.181818181818144</c:v>
                </c:pt>
                <c:pt idx="8">
                  <c:v>59.727272727272762</c:v>
                </c:pt>
                <c:pt idx="9">
                  <c:v>59.090909090909129</c:v>
                </c:pt>
                <c:pt idx="10">
                  <c:v>58.454545454545396</c:v>
                </c:pt>
                <c:pt idx="11">
                  <c:v>57.090909090909129</c:v>
                </c:pt>
                <c:pt idx="12">
                  <c:v>56.272727272727273</c:v>
                </c:pt>
                <c:pt idx="13">
                  <c:v>55.909090909090907</c:v>
                </c:pt>
                <c:pt idx="14">
                  <c:v>55.909090909090907</c:v>
                </c:pt>
                <c:pt idx="15">
                  <c:v>55.818181818181856</c:v>
                </c:pt>
                <c:pt idx="16">
                  <c:v>55.818181818181856</c:v>
                </c:pt>
                <c:pt idx="17">
                  <c:v>54.636363636363626</c:v>
                </c:pt>
                <c:pt idx="18">
                  <c:v>53.727272727272762</c:v>
                </c:pt>
                <c:pt idx="19">
                  <c:v>52.727272727272762</c:v>
                </c:pt>
                <c:pt idx="20">
                  <c:v>52.454545454545396</c:v>
                </c:pt>
                <c:pt idx="21">
                  <c:v>52.454545454545396</c:v>
                </c:pt>
                <c:pt idx="22">
                  <c:v>52.090909090909129</c:v>
                </c:pt>
                <c:pt idx="23">
                  <c:v>52</c:v>
                </c:pt>
                <c:pt idx="24">
                  <c:v>51.818181818181856</c:v>
                </c:pt>
                <c:pt idx="25">
                  <c:v>51.363636363636303</c:v>
                </c:pt>
                <c:pt idx="26">
                  <c:v>49.818181818181856</c:v>
                </c:pt>
                <c:pt idx="27">
                  <c:v>49.545454545454547</c:v>
                </c:pt>
                <c:pt idx="28">
                  <c:v>49.272727272727273</c:v>
                </c:pt>
                <c:pt idx="29">
                  <c:v>48.636363636363626</c:v>
                </c:pt>
                <c:pt idx="30">
                  <c:v>47.818181818181856</c:v>
                </c:pt>
                <c:pt idx="31">
                  <c:v>46.727272727272762</c:v>
                </c:pt>
                <c:pt idx="32">
                  <c:v>46</c:v>
                </c:pt>
                <c:pt idx="33">
                  <c:v>45</c:v>
                </c:pt>
                <c:pt idx="34">
                  <c:v>44.272727272727273</c:v>
                </c:pt>
                <c:pt idx="35">
                  <c:v>44.272727272727273</c:v>
                </c:pt>
                <c:pt idx="36">
                  <c:v>44.181818181818144</c:v>
                </c:pt>
                <c:pt idx="37">
                  <c:v>43.818181818181856</c:v>
                </c:pt>
                <c:pt idx="38">
                  <c:v>43.454545454545396</c:v>
                </c:pt>
                <c:pt idx="39">
                  <c:v>41.727272727272762</c:v>
                </c:pt>
                <c:pt idx="40">
                  <c:v>41.727272727272762</c:v>
                </c:pt>
                <c:pt idx="41">
                  <c:v>41.636363636363626</c:v>
                </c:pt>
                <c:pt idx="42">
                  <c:v>41.272727272727273</c:v>
                </c:pt>
                <c:pt idx="43">
                  <c:v>39.090909090909129</c:v>
                </c:pt>
                <c:pt idx="44">
                  <c:v>36.818181818181856</c:v>
                </c:pt>
                <c:pt idx="45">
                  <c:v>36.090909090909129</c:v>
                </c:pt>
                <c:pt idx="46">
                  <c:v>36</c:v>
                </c:pt>
                <c:pt idx="47">
                  <c:v>35.727272727272762</c:v>
                </c:pt>
                <c:pt idx="48">
                  <c:v>35.545454545454547</c:v>
                </c:pt>
                <c:pt idx="49">
                  <c:v>34.454545454545396</c:v>
                </c:pt>
                <c:pt idx="50">
                  <c:v>33.727272727272762</c:v>
                </c:pt>
                <c:pt idx="51">
                  <c:v>32.272727272727273</c:v>
                </c:pt>
                <c:pt idx="52">
                  <c:v>32</c:v>
                </c:pt>
                <c:pt idx="53">
                  <c:v>31.90909090909091</c:v>
                </c:pt>
                <c:pt idx="54">
                  <c:v>30.818181818181817</c:v>
                </c:pt>
                <c:pt idx="55">
                  <c:v>30.636363636363626</c:v>
                </c:pt>
                <c:pt idx="56">
                  <c:v>30.545454545454547</c:v>
                </c:pt>
                <c:pt idx="57">
                  <c:v>29.545454545454547</c:v>
                </c:pt>
                <c:pt idx="58">
                  <c:v>28.363636363636346</c:v>
                </c:pt>
                <c:pt idx="59">
                  <c:v>27.363636363636346</c:v>
                </c:pt>
                <c:pt idx="60">
                  <c:v>26.90909090909091</c:v>
                </c:pt>
                <c:pt idx="61">
                  <c:v>26.818181818181817</c:v>
                </c:pt>
                <c:pt idx="62">
                  <c:v>26.454545454545453</c:v>
                </c:pt>
                <c:pt idx="63">
                  <c:v>26.454545454545453</c:v>
                </c:pt>
                <c:pt idx="64">
                  <c:v>25.545454545454547</c:v>
                </c:pt>
                <c:pt idx="65">
                  <c:v>25.272727272727217</c:v>
                </c:pt>
                <c:pt idx="66">
                  <c:v>22.454545454545453</c:v>
                </c:pt>
                <c:pt idx="67">
                  <c:v>21.90909090909091</c:v>
                </c:pt>
                <c:pt idx="68">
                  <c:v>21.545454545454547</c:v>
                </c:pt>
                <c:pt idx="69">
                  <c:v>19.90909090909091</c:v>
                </c:pt>
                <c:pt idx="70">
                  <c:v>19.636363636363626</c:v>
                </c:pt>
                <c:pt idx="71">
                  <c:v>19.090909090909086</c:v>
                </c:pt>
                <c:pt idx="72">
                  <c:v>17.818181818181817</c:v>
                </c:pt>
                <c:pt idx="73">
                  <c:v>15.81818181818182</c:v>
                </c:pt>
                <c:pt idx="74">
                  <c:v>15.090909090909101</c:v>
                </c:pt>
                <c:pt idx="75">
                  <c:v>14.81818181818182</c:v>
                </c:pt>
                <c:pt idx="76">
                  <c:v>12.636363636363637</c:v>
                </c:pt>
                <c:pt idx="77">
                  <c:v>8.8181818181818201</c:v>
                </c:pt>
                <c:pt idx="78">
                  <c:v>7.1818181818181834</c:v>
                </c:pt>
                <c:pt idx="79">
                  <c:v>5.2727272727272725</c:v>
                </c:pt>
              </c:numCache>
            </c:numRef>
          </c:val>
          <c:smooth val="0"/>
        </c:ser>
        <c:ser>
          <c:idx val="1"/>
          <c:order val="1"/>
          <c:tx>
            <c:v>Уровень смертности</c:v>
          </c:tx>
          <c:spPr>
            <a:ln w="63500">
              <a:solidFill>
                <a:srgbClr val="A5002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Pt>
            <c:idx val="0"/>
            <c:marker>
              <c:symbol val="circle"/>
              <c:size val="12"/>
              <c:spPr>
                <a:solidFill>
                  <a:srgbClr val="A50021"/>
                </a:solidFill>
                <a:ln w="38100">
                  <a:solidFill>
                    <a:srgbClr val="A5002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65100"/>
                </a:sp3d>
              </c:spPr>
            </c:marker>
            <c:bubble3D val="0"/>
          </c:dPt>
          <c:dPt>
            <c:idx val="20"/>
            <c:marker>
              <c:symbol val="circle"/>
              <c:size val="12"/>
              <c:spPr>
                <a:solidFill>
                  <a:schemeClr val="bg2"/>
                </a:solidFill>
                <a:ln w="38100">
                  <a:solidFill>
                    <a:schemeClr val="bg2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65100"/>
                </a:sp3d>
              </c:spPr>
            </c:marker>
            <c:bubble3D val="0"/>
            <c:spPr>
              <a:ln w="63500">
                <a:solidFill>
                  <a:schemeClr val="bg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0"/>
            <c:marker>
              <c:symbol val="circle"/>
              <c:size val="12"/>
              <c:spPr>
                <a:solidFill>
                  <a:srgbClr val="A50021"/>
                </a:solidFill>
                <a:ln w="38100">
                  <a:solidFill>
                    <a:srgbClr val="A5002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65100"/>
                </a:sp3d>
              </c:spPr>
            </c:marker>
            <c:bubble3D val="0"/>
          </c:dPt>
          <c:dPt>
            <c:idx val="79"/>
            <c:marker>
              <c:symbol val="circle"/>
              <c:size val="12"/>
              <c:spPr>
                <a:solidFill>
                  <a:srgbClr val="A50021"/>
                </a:solidFill>
                <a:ln w="38100">
                  <a:solidFill>
                    <a:srgbClr val="A5002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65100"/>
                </a:sp3d>
              </c:spPr>
            </c:marker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0">
                        <a:solidFill>
                          <a:srgbClr val="000000"/>
                        </a:solidFill>
                      </a:rPr>
                      <a:t>Республика Тыва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0"/>
              <c:layout>
                <c:manualLayout>
                  <c:x val="-1.27713920817369E-2"/>
                  <c:y val="0.21114369501466276"/>
                </c:manualLayout>
              </c:layout>
              <c:tx>
                <c:rich>
                  <a:bodyPr/>
                  <a:lstStyle/>
                  <a:p>
                    <a:r>
                      <a:rPr lang="ru-RU" b="0">
                        <a:solidFill>
                          <a:srgbClr val="000000"/>
                        </a:solidFill>
                      </a:rPr>
                      <a:t>Красноярский край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0"/>
              <c:layout>
                <c:manualLayout>
                  <c:x val="-7.1519795657726815E-2"/>
                  <c:y val="0.16422287390029339"/>
                </c:manualLayout>
              </c:layout>
              <c:tx>
                <c:rich>
                  <a:bodyPr/>
                  <a:lstStyle/>
                  <a:p>
                    <a:r>
                      <a:rPr lang="ru-RU" b="0" dirty="0">
                        <a:solidFill>
                          <a:srgbClr val="000000"/>
                        </a:solidFill>
                      </a:rPr>
                      <a:t>Средний уровень </a:t>
                    </a:r>
                    <a:r>
                      <a:rPr lang="ru-RU" b="0" dirty="0" smtClean="0">
                        <a:solidFill>
                          <a:srgbClr val="000000"/>
                        </a:solidFill>
                      </a:rPr>
                      <a:t>РФ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9"/>
              <c:layout>
                <c:manualLayout>
                  <c:x val="-4.9855651402129449E-2"/>
                  <c:y val="4.8097855981161432E-2"/>
                </c:manualLayout>
              </c:layout>
              <c:tx>
                <c:rich>
                  <a:bodyPr/>
                  <a:lstStyle/>
                  <a:p>
                    <a:r>
                      <a:rPr lang="ru-RU" b="0">
                        <a:solidFill>
                          <a:srgbClr val="000000"/>
                        </a:solidFill>
                      </a:rPr>
                      <a:t>г. Москва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b="0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'Ранги (2)'!$C$2:$C$81</c:f>
              <c:strCache>
                <c:ptCount val="80"/>
                <c:pt idx="0">
                  <c:v>Республика Тыва</c:v>
                </c:pt>
                <c:pt idx="1">
                  <c:v>Еврейская авт. область</c:v>
                </c:pt>
                <c:pt idx="2">
                  <c:v>Кемеровская область</c:v>
                </c:pt>
                <c:pt idx="3">
                  <c:v>Чукотский авт. округ</c:v>
                </c:pt>
                <c:pt idx="4">
                  <c:v>Псковская область</c:v>
                </c:pt>
                <c:pt idx="5">
                  <c:v>Иркутская область</c:v>
                </c:pt>
                <c:pt idx="6">
                  <c:v>Республика Бурятия</c:v>
                </c:pt>
                <c:pt idx="7">
                  <c:v>Забайкальский край</c:v>
                </c:pt>
                <c:pt idx="8">
                  <c:v>Амурская область</c:v>
                </c:pt>
                <c:pt idx="9">
                  <c:v>Сахалинская область</c:v>
                </c:pt>
                <c:pt idx="10">
                  <c:v>Новгородская область</c:v>
                </c:pt>
                <c:pt idx="11">
                  <c:v>Тверская область</c:v>
                </c:pt>
                <c:pt idx="12">
                  <c:v>Смоленская область</c:v>
                </c:pt>
                <c:pt idx="13">
                  <c:v>Республика Алтай</c:v>
                </c:pt>
                <c:pt idx="14">
                  <c:v>Тульская область</c:v>
                </c:pt>
                <c:pt idx="15">
                  <c:v>Пермский край</c:v>
                </c:pt>
                <c:pt idx="16">
                  <c:v>Хабаровский край</c:v>
                </c:pt>
                <c:pt idx="17">
                  <c:v>Курганская область</c:v>
                </c:pt>
                <c:pt idx="18">
                  <c:v>Ивановская область</c:v>
                </c:pt>
                <c:pt idx="19">
                  <c:v>Магаданская область</c:v>
                </c:pt>
                <c:pt idx="20">
                  <c:v>Красноярский край</c:v>
                </c:pt>
                <c:pt idx="21">
                  <c:v>Приморский край</c:v>
                </c:pt>
                <c:pt idx="22">
                  <c:v>Ленинградская область</c:v>
                </c:pt>
                <c:pt idx="23">
                  <c:v>Оренбургская область</c:v>
                </c:pt>
                <c:pt idx="24">
                  <c:v>Республика Карелия</c:v>
                </c:pt>
                <c:pt idx="25">
                  <c:v>Республика Хакасия</c:v>
                </c:pt>
                <c:pt idx="26">
                  <c:v>Республика Марий Эл</c:v>
                </c:pt>
                <c:pt idx="27">
                  <c:v>Вологодская область</c:v>
                </c:pt>
                <c:pt idx="28">
                  <c:v>Республика Коми</c:v>
                </c:pt>
                <c:pt idx="29">
                  <c:v>Челябинская область</c:v>
                </c:pt>
                <c:pt idx="30">
                  <c:v>Владимирская область</c:v>
                </c:pt>
                <c:pt idx="31">
                  <c:v>Удмуртская Республика</c:v>
                </c:pt>
                <c:pt idx="32">
                  <c:v>Алтайский край</c:v>
                </c:pt>
                <c:pt idx="33">
                  <c:v>Чувашская Республика</c:v>
                </c:pt>
                <c:pt idx="34">
                  <c:v>Свердловская область</c:v>
                </c:pt>
                <c:pt idx="35">
                  <c:v>Курская область</c:v>
                </c:pt>
                <c:pt idx="36">
                  <c:v>Брянская область</c:v>
                </c:pt>
                <c:pt idx="37">
                  <c:v>Кировская область</c:v>
                </c:pt>
                <c:pt idx="38">
                  <c:v>Калининградская область</c:v>
                </c:pt>
                <c:pt idx="39">
                  <c:v>Астраханская область</c:v>
                </c:pt>
                <c:pt idx="40">
                  <c:v>Средний уровень РФ</c:v>
                </c:pt>
                <c:pt idx="41">
                  <c:v>Калужская область</c:v>
                </c:pt>
                <c:pt idx="42">
                  <c:v>Ярославская область</c:v>
                </c:pt>
                <c:pt idx="43">
                  <c:v>Нижегородская область</c:v>
                </c:pt>
                <c:pt idx="44">
                  <c:v>Томская область</c:v>
                </c:pt>
                <c:pt idx="45">
                  <c:v>Костромская область</c:v>
                </c:pt>
                <c:pt idx="46">
                  <c:v>Архангельская область</c:v>
                </c:pt>
                <c:pt idx="47">
                  <c:v>Рязанская область</c:v>
                </c:pt>
                <c:pt idx="48">
                  <c:v>Самарская область</c:v>
                </c:pt>
                <c:pt idx="49">
                  <c:v>Омская область</c:v>
                </c:pt>
                <c:pt idx="50">
                  <c:v>Тамбовская область</c:v>
                </c:pt>
                <c:pt idx="51">
                  <c:v>Орловская область</c:v>
                </c:pt>
                <c:pt idx="52">
                  <c:v>Республика Саха (Якутия)</c:v>
                </c:pt>
                <c:pt idx="53">
                  <c:v>Новосибирская область</c:v>
                </c:pt>
                <c:pt idx="54">
                  <c:v>Московская область</c:v>
                </c:pt>
                <c:pt idx="55">
                  <c:v>Ульяновская область</c:v>
                </c:pt>
                <c:pt idx="56">
                  <c:v>Камчатский край</c:v>
                </c:pt>
                <c:pt idx="57">
                  <c:v>Республика Адыгея</c:v>
                </c:pt>
                <c:pt idx="58">
                  <c:v>Волгоградская область</c:v>
                </c:pt>
                <c:pt idx="59">
                  <c:v>Республика Калмыкия</c:v>
                </c:pt>
                <c:pt idx="60">
                  <c:v>Воронежская область</c:v>
                </c:pt>
                <c:pt idx="61">
                  <c:v>Саратовская область</c:v>
                </c:pt>
                <c:pt idx="62">
                  <c:v>Республика Башкортостан</c:v>
                </c:pt>
                <c:pt idx="63">
                  <c:v>г. Санкт-Петербург</c:v>
                </c:pt>
                <c:pt idx="64">
                  <c:v>Ростовская область</c:v>
                </c:pt>
                <c:pt idx="65">
                  <c:v>Липецкая область</c:v>
                </c:pt>
                <c:pt idx="66">
                  <c:v>Республика Мордовия</c:v>
                </c:pt>
                <c:pt idx="67">
                  <c:v>Республика Дагестан</c:v>
                </c:pt>
                <c:pt idx="68">
                  <c:v>Пензенская область</c:v>
                </c:pt>
                <c:pt idx="69">
                  <c:v>Краснодарский край</c:v>
                </c:pt>
                <c:pt idx="70">
                  <c:v>Тюменская область</c:v>
                </c:pt>
                <c:pt idx="71">
                  <c:v>Мурманская область</c:v>
                </c:pt>
                <c:pt idx="72">
                  <c:v>Республика Северная Осетия-Алания</c:v>
                </c:pt>
                <c:pt idx="73">
                  <c:v>Республика Ингушетия</c:v>
                </c:pt>
                <c:pt idx="74">
                  <c:v>Республика Татарстан</c:v>
                </c:pt>
                <c:pt idx="75">
                  <c:v>Кабардино-Балкарская Республика</c:v>
                </c:pt>
                <c:pt idx="76">
                  <c:v>Ставропольский край</c:v>
                </c:pt>
                <c:pt idx="77">
                  <c:v>Карачаево-Черкесская Республика</c:v>
                </c:pt>
                <c:pt idx="78">
                  <c:v>Белгородская область</c:v>
                </c:pt>
                <c:pt idx="79">
                  <c:v>г. Москва</c:v>
                </c:pt>
              </c:strCache>
            </c:strRef>
          </c:cat>
          <c:val>
            <c:numRef>
              <c:f>'Ранги (2)'!$D$2:$D$81</c:f>
              <c:numCache>
                <c:formatCode>0</c:formatCode>
                <c:ptCount val="80"/>
                <c:pt idx="0">
                  <c:v>88</c:v>
                </c:pt>
                <c:pt idx="1">
                  <c:v>77.333333333333258</c:v>
                </c:pt>
                <c:pt idx="2">
                  <c:v>76.5</c:v>
                </c:pt>
                <c:pt idx="3">
                  <c:v>74.333333333333258</c:v>
                </c:pt>
                <c:pt idx="4">
                  <c:v>73.666666666666671</c:v>
                </c:pt>
                <c:pt idx="5">
                  <c:v>72.333333333333258</c:v>
                </c:pt>
                <c:pt idx="6">
                  <c:v>72.166666666666671</c:v>
                </c:pt>
                <c:pt idx="7">
                  <c:v>71.666666666666671</c:v>
                </c:pt>
                <c:pt idx="8">
                  <c:v>70.833333333333258</c:v>
                </c:pt>
                <c:pt idx="9">
                  <c:v>70.833333333333258</c:v>
                </c:pt>
                <c:pt idx="10">
                  <c:v>70</c:v>
                </c:pt>
                <c:pt idx="11">
                  <c:v>68.5</c:v>
                </c:pt>
                <c:pt idx="12">
                  <c:v>66.333333333333258</c:v>
                </c:pt>
                <c:pt idx="13">
                  <c:v>66.166666666666671</c:v>
                </c:pt>
                <c:pt idx="14">
                  <c:v>65.833333333333258</c:v>
                </c:pt>
                <c:pt idx="15">
                  <c:v>64</c:v>
                </c:pt>
                <c:pt idx="16">
                  <c:v>63.166666666666593</c:v>
                </c:pt>
                <c:pt idx="17">
                  <c:v>62</c:v>
                </c:pt>
                <c:pt idx="18">
                  <c:v>60.833333333333336</c:v>
                </c:pt>
                <c:pt idx="19">
                  <c:v>60</c:v>
                </c:pt>
                <c:pt idx="20">
                  <c:v>59.5</c:v>
                </c:pt>
                <c:pt idx="21">
                  <c:v>59.5</c:v>
                </c:pt>
                <c:pt idx="22">
                  <c:v>58.5</c:v>
                </c:pt>
                <c:pt idx="23">
                  <c:v>58</c:v>
                </c:pt>
                <c:pt idx="24">
                  <c:v>57.666666666666593</c:v>
                </c:pt>
                <c:pt idx="25">
                  <c:v>56.666666666666593</c:v>
                </c:pt>
                <c:pt idx="26">
                  <c:v>54.333333333333336</c:v>
                </c:pt>
                <c:pt idx="27">
                  <c:v>53.833333333333336</c:v>
                </c:pt>
                <c:pt idx="28">
                  <c:v>53.666666666666593</c:v>
                </c:pt>
                <c:pt idx="29">
                  <c:v>53.166666666666593</c:v>
                </c:pt>
                <c:pt idx="30">
                  <c:v>52.333333333333336</c:v>
                </c:pt>
                <c:pt idx="31">
                  <c:v>51</c:v>
                </c:pt>
                <c:pt idx="32">
                  <c:v>50.666666666666593</c:v>
                </c:pt>
                <c:pt idx="33">
                  <c:v>50.333333333333336</c:v>
                </c:pt>
                <c:pt idx="34">
                  <c:v>50.333333333333336</c:v>
                </c:pt>
                <c:pt idx="35">
                  <c:v>49.166666666666593</c:v>
                </c:pt>
                <c:pt idx="36">
                  <c:v>48.666666666666593</c:v>
                </c:pt>
                <c:pt idx="37">
                  <c:v>47.333333333333336</c:v>
                </c:pt>
                <c:pt idx="38">
                  <c:v>47.166666666666593</c:v>
                </c:pt>
                <c:pt idx="39">
                  <c:v>46.833333333333336</c:v>
                </c:pt>
                <c:pt idx="40">
                  <c:v>46.666666666666593</c:v>
                </c:pt>
                <c:pt idx="41">
                  <c:v>45.5</c:v>
                </c:pt>
                <c:pt idx="42">
                  <c:v>45.5</c:v>
                </c:pt>
                <c:pt idx="43">
                  <c:v>45.5</c:v>
                </c:pt>
                <c:pt idx="44">
                  <c:v>45.333333333333336</c:v>
                </c:pt>
                <c:pt idx="45">
                  <c:v>45.166666666666593</c:v>
                </c:pt>
                <c:pt idx="46">
                  <c:v>44.166666666666593</c:v>
                </c:pt>
                <c:pt idx="47">
                  <c:v>43.833333333333336</c:v>
                </c:pt>
                <c:pt idx="48">
                  <c:v>43.166666666666593</c:v>
                </c:pt>
                <c:pt idx="49">
                  <c:v>43.166666666666593</c:v>
                </c:pt>
                <c:pt idx="50">
                  <c:v>41.5</c:v>
                </c:pt>
                <c:pt idx="51">
                  <c:v>40.5</c:v>
                </c:pt>
                <c:pt idx="52">
                  <c:v>40.5</c:v>
                </c:pt>
                <c:pt idx="53">
                  <c:v>40.333333333333336</c:v>
                </c:pt>
                <c:pt idx="54">
                  <c:v>39</c:v>
                </c:pt>
                <c:pt idx="55">
                  <c:v>36.666666666666593</c:v>
                </c:pt>
                <c:pt idx="56">
                  <c:v>35.833333333333336</c:v>
                </c:pt>
                <c:pt idx="57">
                  <c:v>35.666666666666593</c:v>
                </c:pt>
                <c:pt idx="58">
                  <c:v>35.666666666666593</c:v>
                </c:pt>
                <c:pt idx="59">
                  <c:v>35.5</c:v>
                </c:pt>
                <c:pt idx="60">
                  <c:v>35.166666666666593</c:v>
                </c:pt>
                <c:pt idx="61">
                  <c:v>35</c:v>
                </c:pt>
                <c:pt idx="62">
                  <c:v>34.166666666666593</c:v>
                </c:pt>
                <c:pt idx="63">
                  <c:v>29.333333333333297</c:v>
                </c:pt>
                <c:pt idx="64">
                  <c:v>28.833333333333297</c:v>
                </c:pt>
                <c:pt idx="65">
                  <c:v>28.5</c:v>
                </c:pt>
                <c:pt idx="66">
                  <c:v>28</c:v>
                </c:pt>
                <c:pt idx="67">
                  <c:v>27.333333333333297</c:v>
                </c:pt>
                <c:pt idx="68">
                  <c:v>27.333333333333297</c:v>
                </c:pt>
                <c:pt idx="69">
                  <c:v>27.166666666666668</c:v>
                </c:pt>
                <c:pt idx="70">
                  <c:v>26.666666666666668</c:v>
                </c:pt>
                <c:pt idx="71">
                  <c:v>26.166666666666668</c:v>
                </c:pt>
                <c:pt idx="72">
                  <c:v>22.666666666666668</c:v>
                </c:pt>
                <c:pt idx="73">
                  <c:v>21.833333333333297</c:v>
                </c:pt>
                <c:pt idx="74">
                  <c:v>20.833333333333297</c:v>
                </c:pt>
                <c:pt idx="75">
                  <c:v>20.666666666666668</c:v>
                </c:pt>
                <c:pt idx="76">
                  <c:v>20.333333333333297</c:v>
                </c:pt>
                <c:pt idx="77">
                  <c:v>14.5</c:v>
                </c:pt>
                <c:pt idx="78">
                  <c:v>14.166666666666677</c:v>
                </c:pt>
                <c:pt idx="79">
                  <c:v>8.6666666666666767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400768"/>
        <c:axId val="38402688"/>
      </c:lineChart>
      <c:catAx>
        <c:axId val="384007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rgbClr val="000000"/>
                    </a:solidFill>
                  </a:defRPr>
                </a:pPr>
                <a:r>
                  <a:rPr lang="ru-RU" sz="1400">
                    <a:solidFill>
                      <a:srgbClr val="000000"/>
                    </a:solidFill>
                  </a:rPr>
                  <a:t>Место субъекта в ранжированном ряду</a:t>
                </a:r>
              </a:p>
            </c:rich>
          </c:tx>
          <c:layout>
            <c:manualLayout>
              <c:xMode val="edge"/>
              <c:yMode val="edge"/>
              <c:x val="0.58522470392390669"/>
              <c:y val="0.95580544510811893"/>
            </c:manualLayout>
          </c:layout>
          <c:overlay val="0"/>
        </c:title>
        <c:majorTickMark val="out"/>
        <c:minorTickMark val="none"/>
        <c:tickLblPos val="none"/>
        <c:spPr>
          <a:ln>
            <a:solidFill>
              <a:schemeClr val="bg2"/>
            </a:solidFill>
          </a:ln>
        </c:spPr>
        <c:crossAx val="38402688"/>
        <c:crosses val="autoZero"/>
        <c:auto val="1"/>
        <c:lblAlgn val="ctr"/>
        <c:lblOffset val="100"/>
        <c:noMultiLvlLbl val="0"/>
      </c:catAx>
      <c:valAx>
        <c:axId val="3840268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ru-RU">
                    <a:solidFill>
                      <a:srgbClr val="000000"/>
                    </a:solidFill>
                  </a:rPr>
                  <a:t>Ранг</a:t>
                </a:r>
              </a:p>
            </c:rich>
          </c:tx>
          <c:layout>
            <c:manualLayout>
              <c:xMode val="edge"/>
              <c:yMode val="edge"/>
              <c:x val="3.3809819130778601E-2"/>
              <c:y val="5.3731618786841719E-3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spPr>
          <a:ln>
            <a:solidFill>
              <a:schemeClr val="bg2"/>
            </a:solidFill>
          </a:ln>
        </c:spPr>
        <c:txPr>
          <a:bodyPr/>
          <a:lstStyle/>
          <a:p>
            <a:pPr>
              <a:defRPr sz="1200">
                <a:solidFill>
                  <a:srgbClr val="000000"/>
                </a:solidFill>
              </a:defRPr>
            </a:pPr>
            <a:endParaRPr lang="ru-RU"/>
          </a:p>
        </c:txPr>
        <c:crossAx val="38400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331956521739133"/>
          <c:y val="3.7501587301587334E-2"/>
          <c:w val="0.30293647342995222"/>
          <c:h val="0.2023711613527176"/>
        </c:manualLayout>
      </c:layout>
      <c:overlay val="1"/>
      <c:txPr>
        <a:bodyPr/>
        <a:lstStyle/>
        <a:p>
          <a:pPr>
            <a:defRPr b="1">
              <a:solidFill>
                <a:srgbClr val="000000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gradFill>
      <a:gsLst>
        <a:gs pos="0">
          <a:srgbClr val="333333">
            <a:lumMod val="20000"/>
            <a:lumOff val="80000"/>
          </a:srgbClr>
        </a:gs>
        <a:gs pos="50000">
          <a:srgbClr val="333333">
            <a:lumMod val="20000"/>
            <a:lumOff val="80000"/>
          </a:srgbClr>
        </a:gs>
        <a:gs pos="100000">
          <a:schemeClr val="tx1"/>
        </a:gs>
      </a:gsLst>
      <a:lin ang="5400000" scaled="0"/>
    </a:gradFill>
    <a:scene3d>
      <a:camera prst="orthographicFront"/>
      <a:lightRig rig="threePt" dir="t"/>
    </a:scene3d>
    <a:sp3d>
      <a:bevelT w="381000"/>
    </a:sp3d>
  </c:spPr>
  <c:txPr>
    <a:bodyPr/>
    <a:lstStyle/>
    <a:p>
      <a:pPr>
        <a:defRPr sz="1600">
          <a:solidFill>
            <a:schemeClr val="bg2"/>
          </a:solidFill>
          <a:latin typeface="+mn-lt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109518039849216E-2"/>
          <c:y val="6.3549266029383378E-2"/>
          <c:w val="0.94136869502782261"/>
          <c:h val="0.6118426025653767"/>
        </c:manualLayout>
      </c:layout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 prstMaterial="matte"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11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12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13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14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15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16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17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18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19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20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21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22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23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24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25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26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27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28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29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30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31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32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33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34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3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36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3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38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3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40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4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42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4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44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45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46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47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48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49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50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51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52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53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5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55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56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57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58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59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6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61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62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63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6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65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66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67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68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69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7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71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72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73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7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75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76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77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dPt>
            <c:idx val="78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contourClr>
                  <a:srgbClr val="000000"/>
                </a:contourClr>
              </a:sp3d>
            </c:spPr>
          </c:dPt>
          <c:cat>
            <c:strRef>
              <c:f>'КА-3'!$C$2:$C$80</c:f>
              <c:strCache>
                <c:ptCount val="79"/>
                <c:pt idx="0">
                  <c:v>г. Москва</c:v>
                </c:pt>
                <c:pt idx="1">
                  <c:v>Магаданская область</c:v>
                </c:pt>
                <c:pt idx="2">
                  <c:v>Республика Саха (Якутия)</c:v>
                </c:pt>
                <c:pt idx="3">
                  <c:v>Хабаровский край</c:v>
                </c:pt>
                <c:pt idx="4">
                  <c:v>Омская область</c:v>
                </c:pt>
                <c:pt idx="5">
                  <c:v>Томская область</c:v>
                </c:pt>
                <c:pt idx="6">
                  <c:v>Республика Коми</c:v>
                </c:pt>
                <c:pt idx="7">
                  <c:v>Сахалинская область</c:v>
                </c:pt>
                <c:pt idx="8">
                  <c:v>Тюменская область</c:v>
                </c:pt>
                <c:pt idx="9">
                  <c:v>Свердловская область</c:v>
                </c:pt>
                <c:pt idx="10">
                  <c:v>Мурманская область</c:v>
                </c:pt>
                <c:pt idx="11">
                  <c:v>Красноярский край</c:v>
                </c:pt>
                <c:pt idx="12">
                  <c:v>Республика Хакасия</c:v>
                </c:pt>
                <c:pt idx="13">
                  <c:v>Чукотский автономный округ</c:v>
                </c:pt>
                <c:pt idx="14">
                  <c:v>г. Санкт-Петербург</c:v>
                </c:pt>
                <c:pt idx="15">
                  <c:v>Республика Алтай</c:v>
                </c:pt>
                <c:pt idx="16">
                  <c:v>Новосибирская область</c:v>
                </c:pt>
                <c:pt idx="17">
                  <c:v>Астраханская область</c:v>
                </c:pt>
                <c:pt idx="18">
                  <c:v>Камчатский край</c:v>
                </c:pt>
                <c:pt idx="19">
                  <c:v>Республика Бурятия</c:v>
                </c:pt>
                <c:pt idx="20">
                  <c:v>Республика Татарстан</c:v>
                </c:pt>
                <c:pt idx="21">
                  <c:v>Республика Башкортостан</c:v>
                </c:pt>
                <c:pt idx="22">
                  <c:v>Забайкальский край</c:v>
                </c:pt>
                <c:pt idx="23">
                  <c:v>Архангельская область</c:v>
                </c:pt>
                <c:pt idx="24">
                  <c:v>Амурская область</c:v>
                </c:pt>
                <c:pt idx="25">
                  <c:v>Республика Тыва</c:v>
                </c:pt>
                <c:pt idx="26">
                  <c:v>Краснодарский край</c:v>
                </c:pt>
                <c:pt idx="27">
                  <c:v>Челябинская область</c:v>
                </c:pt>
                <c:pt idx="28">
                  <c:v>Ярославская область</c:v>
                </c:pt>
                <c:pt idx="29">
                  <c:v>Пермский край</c:v>
                </c:pt>
                <c:pt idx="30">
                  <c:v>Удмуртская Республика</c:v>
                </c:pt>
                <c:pt idx="31">
                  <c:v>Калининградская область</c:v>
                </c:pt>
                <c:pt idx="32">
                  <c:v>Вологодская область</c:v>
                </c:pt>
                <c:pt idx="33">
                  <c:v>Волгоградская область</c:v>
                </c:pt>
                <c:pt idx="34">
                  <c:v>Республика Карелия</c:v>
                </c:pt>
                <c:pt idx="35">
                  <c:v>Приморский край</c:v>
                </c:pt>
                <c:pt idx="36">
                  <c:v>Ростовская область</c:v>
                </c:pt>
                <c:pt idx="37">
                  <c:v>Кемеровская область</c:v>
                </c:pt>
                <c:pt idx="38">
                  <c:v>Оренбургская область</c:v>
                </c:pt>
                <c:pt idx="39">
                  <c:v>Саратовская область</c:v>
                </c:pt>
                <c:pt idx="40">
                  <c:v>Республика Калмыкия</c:v>
                </c:pt>
                <c:pt idx="41">
                  <c:v>Карачаево-Черкесская Республика</c:v>
                </c:pt>
                <c:pt idx="42">
                  <c:v>Республика Ингушетия</c:v>
                </c:pt>
                <c:pt idx="43">
                  <c:v>Курская область</c:v>
                </c:pt>
                <c:pt idx="44">
                  <c:v>Московская область</c:v>
                </c:pt>
                <c:pt idx="45">
                  <c:v>Ставропольский край</c:v>
                </c:pt>
                <c:pt idx="46">
                  <c:v>Иркутская область</c:v>
                </c:pt>
                <c:pt idx="47">
                  <c:v>Ивановская область</c:v>
                </c:pt>
                <c:pt idx="48">
                  <c:v>Нижегородская область</c:v>
                </c:pt>
                <c:pt idx="49">
                  <c:v>Белгородская область</c:v>
                </c:pt>
                <c:pt idx="50">
                  <c:v>Еврейская автономная область</c:v>
                </c:pt>
                <c:pt idx="51">
                  <c:v>Кировская область</c:v>
                </c:pt>
                <c:pt idx="52">
                  <c:v>Чувашская Республика</c:v>
                </c:pt>
                <c:pt idx="53">
                  <c:v>Республика Марий Эл</c:v>
                </c:pt>
                <c:pt idx="54">
                  <c:v>Новгородская область</c:v>
                </c:pt>
                <c:pt idx="55">
                  <c:v>Воронежская область</c:v>
                </c:pt>
                <c:pt idx="56">
                  <c:v>Тверская область</c:v>
                </c:pt>
                <c:pt idx="57">
                  <c:v>Рязанская область</c:v>
                </c:pt>
                <c:pt idx="58">
                  <c:v>Республика Северная Осетия-Алания</c:v>
                </c:pt>
                <c:pt idx="59">
                  <c:v>Липецкая область</c:v>
                </c:pt>
                <c:pt idx="60">
                  <c:v>Алтайский край</c:v>
                </c:pt>
                <c:pt idx="61">
                  <c:v>Самарская область</c:v>
                </c:pt>
                <c:pt idx="62">
                  <c:v>Курганская область</c:v>
                </c:pt>
                <c:pt idx="63">
                  <c:v>Республика Адыгея</c:v>
                </c:pt>
                <c:pt idx="64">
                  <c:v>Орловская область</c:v>
                </c:pt>
                <c:pt idx="65">
                  <c:v>Владимирская область</c:v>
                </c:pt>
                <c:pt idx="66">
                  <c:v>Республика Мордовия</c:v>
                </c:pt>
                <c:pt idx="67">
                  <c:v>Республика Дагестан</c:v>
                </c:pt>
                <c:pt idx="68">
                  <c:v>Калужская область</c:v>
                </c:pt>
                <c:pt idx="69">
                  <c:v>Смоленская область</c:v>
                </c:pt>
                <c:pt idx="70">
                  <c:v>Ульяновская область</c:v>
                </c:pt>
                <c:pt idx="71">
                  <c:v>Псковская область</c:v>
                </c:pt>
                <c:pt idx="72">
                  <c:v>Пензенская область</c:v>
                </c:pt>
                <c:pt idx="73">
                  <c:v>Кабардино-Балкарская Республика</c:v>
                </c:pt>
                <c:pt idx="74">
                  <c:v>Тульская область</c:v>
                </c:pt>
                <c:pt idx="75">
                  <c:v>Костромская область</c:v>
                </c:pt>
                <c:pt idx="76">
                  <c:v>Тамбовская область</c:v>
                </c:pt>
                <c:pt idx="77">
                  <c:v>Брянская область</c:v>
                </c:pt>
                <c:pt idx="78">
                  <c:v>Ленинградская область</c:v>
                </c:pt>
              </c:strCache>
            </c:strRef>
          </c:cat>
          <c:val>
            <c:numRef>
              <c:f>'КА-3'!$U$2:$U$80</c:f>
              <c:numCache>
                <c:formatCode>General</c:formatCode>
                <c:ptCount val="79"/>
                <c:pt idx="0">
                  <c:v>151</c:v>
                </c:pt>
                <c:pt idx="1">
                  <c:v>151</c:v>
                </c:pt>
                <c:pt idx="2">
                  <c:v>143</c:v>
                </c:pt>
                <c:pt idx="3">
                  <c:v>136</c:v>
                </c:pt>
                <c:pt idx="4">
                  <c:v>135</c:v>
                </c:pt>
                <c:pt idx="5">
                  <c:v>135</c:v>
                </c:pt>
                <c:pt idx="6">
                  <c:v>134</c:v>
                </c:pt>
                <c:pt idx="7">
                  <c:v>133</c:v>
                </c:pt>
                <c:pt idx="8">
                  <c:v>133</c:v>
                </c:pt>
                <c:pt idx="9">
                  <c:v>132</c:v>
                </c:pt>
                <c:pt idx="10">
                  <c:v>129</c:v>
                </c:pt>
                <c:pt idx="11">
                  <c:v>128</c:v>
                </c:pt>
                <c:pt idx="12">
                  <c:v>127</c:v>
                </c:pt>
                <c:pt idx="13">
                  <c:v>127</c:v>
                </c:pt>
                <c:pt idx="14">
                  <c:v>125</c:v>
                </c:pt>
                <c:pt idx="15">
                  <c:v>122</c:v>
                </c:pt>
                <c:pt idx="16">
                  <c:v>114</c:v>
                </c:pt>
                <c:pt idx="17">
                  <c:v>112</c:v>
                </c:pt>
                <c:pt idx="18">
                  <c:v>111</c:v>
                </c:pt>
                <c:pt idx="19">
                  <c:v>110</c:v>
                </c:pt>
                <c:pt idx="20">
                  <c:v>109</c:v>
                </c:pt>
                <c:pt idx="21">
                  <c:v>102</c:v>
                </c:pt>
                <c:pt idx="22">
                  <c:v>101</c:v>
                </c:pt>
                <c:pt idx="23">
                  <c:v>101</c:v>
                </c:pt>
                <c:pt idx="24">
                  <c:v>98</c:v>
                </c:pt>
                <c:pt idx="25">
                  <c:v>97</c:v>
                </c:pt>
                <c:pt idx="26">
                  <c:v>93</c:v>
                </c:pt>
                <c:pt idx="27">
                  <c:v>91</c:v>
                </c:pt>
                <c:pt idx="28">
                  <c:v>90</c:v>
                </c:pt>
                <c:pt idx="29">
                  <c:v>90</c:v>
                </c:pt>
                <c:pt idx="30">
                  <c:v>88</c:v>
                </c:pt>
                <c:pt idx="31">
                  <c:v>86</c:v>
                </c:pt>
                <c:pt idx="32">
                  <c:v>86</c:v>
                </c:pt>
                <c:pt idx="33">
                  <c:v>85</c:v>
                </c:pt>
                <c:pt idx="34">
                  <c:v>84</c:v>
                </c:pt>
                <c:pt idx="35">
                  <c:v>83</c:v>
                </c:pt>
                <c:pt idx="36">
                  <c:v>83</c:v>
                </c:pt>
                <c:pt idx="37">
                  <c:v>81</c:v>
                </c:pt>
                <c:pt idx="38">
                  <c:v>81</c:v>
                </c:pt>
                <c:pt idx="39">
                  <c:v>80</c:v>
                </c:pt>
                <c:pt idx="40">
                  <c:v>79</c:v>
                </c:pt>
                <c:pt idx="41">
                  <c:v>79</c:v>
                </c:pt>
                <c:pt idx="42">
                  <c:v>78</c:v>
                </c:pt>
                <c:pt idx="43">
                  <c:v>78</c:v>
                </c:pt>
                <c:pt idx="44">
                  <c:v>77</c:v>
                </c:pt>
                <c:pt idx="45">
                  <c:v>75</c:v>
                </c:pt>
                <c:pt idx="46">
                  <c:v>75</c:v>
                </c:pt>
                <c:pt idx="47">
                  <c:v>74</c:v>
                </c:pt>
                <c:pt idx="48">
                  <c:v>73</c:v>
                </c:pt>
                <c:pt idx="49">
                  <c:v>71</c:v>
                </c:pt>
                <c:pt idx="50">
                  <c:v>70</c:v>
                </c:pt>
                <c:pt idx="51">
                  <c:v>68</c:v>
                </c:pt>
                <c:pt idx="52">
                  <c:v>66</c:v>
                </c:pt>
                <c:pt idx="53">
                  <c:v>64</c:v>
                </c:pt>
                <c:pt idx="54">
                  <c:v>59</c:v>
                </c:pt>
                <c:pt idx="55">
                  <c:v>58</c:v>
                </c:pt>
                <c:pt idx="56">
                  <c:v>57</c:v>
                </c:pt>
                <c:pt idx="57">
                  <c:v>56</c:v>
                </c:pt>
                <c:pt idx="58">
                  <c:v>49</c:v>
                </c:pt>
                <c:pt idx="59">
                  <c:v>49</c:v>
                </c:pt>
                <c:pt idx="60">
                  <c:v>47</c:v>
                </c:pt>
                <c:pt idx="61">
                  <c:v>47</c:v>
                </c:pt>
                <c:pt idx="62">
                  <c:v>40</c:v>
                </c:pt>
                <c:pt idx="63">
                  <c:v>39</c:v>
                </c:pt>
                <c:pt idx="64">
                  <c:v>36</c:v>
                </c:pt>
                <c:pt idx="65">
                  <c:v>34</c:v>
                </c:pt>
                <c:pt idx="66">
                  <c:v>33</c:v>
                </c:pt>
                <c:pt idx="67">
                  <c:v>32</c:v>
                </c:pt>
                <c:pt idx="68">
                  <c:v>32</c:v>
                </c:pt>
                <c:pt idx="69">
                  <c:v>32</c:v>
                </c:pt>
                <c:pt idx="70">
                  <c:v>29</c:v>
                </c:pt>
                <c:pt idx="71">
                  <c:v>27</c:v>
                </c:pt>
                <c:pt idx="72">
                  <c:v>26</c:v>
                </c:pt>
                <c:pt idx="73">
                  <c:v>23</c:v>
                </c:pt>
                <c:pt idx="74">
                  <c:v>21</c:v>
                </c:pt>
                <c:pt idx="75">
                  <c:v>21</c:v>
                </c:pt>
                <c:pt idx="76">
                  <c:v>20</c:v>
                </c:pt>
                <c:pt idx="77">
                  <c:v>17</c:v>
                </c:pt>
                <c:pt idx="78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axId val="38082432"/>
        <c:axId val="38083968"/>
      </c:barChart>
      <c:catAx>
        <c:axId val="3808243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8083968"/>
        <c:crosses val="autoZero"/>
        <c:auto val="1"/>
        <c:lblAlgn val="ctr"/>
        <c:lblOffset val="100"/>
        <c:noMultiLvlLbl val="0"/>
      </c:catAx>
      <c:valAx>
        <c:axId val="3808396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>
                    <a:solidFill>
                      <a:srgbClr val="000000"/>
                    </a:solidFill>
                    <a:latin typeface="+mn-lt"/>
                  </a:defRPr>
                </a:pPr>
                <a:r>
                  <a:rPr lang="ru-RU" sz="1200" b="1" i="0" baseline="0" dirty="0" smtClean="0">
                    <a:solidFill>
                      <a:srgbClr val="000000"/>
                    </a:solidFill>
                    <a:effectLst/>
                    <a:latin typeface="+mn-lt"/>
                  </a:rPr>
                  <a:t>Суммарная оценка</a:t>
                </a:r>
                <a:endParaRPr lang="ru-RU" sz="1200" dirty="0">
                  <a:solidFill>
                    <a:srgbClr val="000000"/>
                  </a:solidFill>
                  <a:effectLst/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8.5487345180398494E-3"/>
              <c:y val="1.2423058712121213E-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100" b="1">
                <a:solidFill>
                  <a:srgbClr val="000000"/>
                </a:solidFill>
                <a:latin typeface="+mn-lt"/>
              </a:defRPr>
            </a:pPr>
            <a:endParaRPr lang="ru-RU"/>
          </a:p>
        </c:txPr>
        <c:crossAx val="38082432"/>
        <c:crosses val="autoZero"/>
        <c:crossBetween val="between"/>
      </c:valAx>
    </c:plotArea>
    <c:plotVisOnly val="1"/>
    <c:dispBlanksAs val="gap"/>
    <c:showDLblsOverMax val="0"/>
  </c:chart>
  <c:spPr>
    <a:solidFill>
      <a:schemeClr val="tx1">
        <a:lumMod val="95000"/>
      </a:schemeClr>
    </a:solidFill>
    <a:ln>
      <a:noFill/>
    </a:ln>
    <a:scene3d>
      <a:camera prst="orthographicFront"/>
      <a:lightRig rig="balanced" dir="t">
        <a:rot lat="0" lon="0" rev="8700000"/>
      </a:lightRig>
    </a:scene3d>
    <a:sp3d>
      <a:bevelT w="190500" h="38100"/>
    </a:sp3d>
  </c:spPr>
  <c:txPr>
    <a:bodyPr/>
    <a:lstStyle/>
    <a:p>
      <a:pPr>
        <a:defRPr sz="700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60406799008915"/>
          <c:y val="3.4039712297039497E-2"/>
          <c:w val="0.73937942083865971"/>
          <c:h val="0.77757990803594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'Анализ групп'!$T$1</c:f>
              <c:strCache>
                <c:ptCount val="1"/>
                <c:pt idx="0">
                  <c:v>Средний уровень</c:v>
                </c:pt>
              </c:strCache>
            </c:strRef>
          </c:tx>
          <c:spPr>
            <a:pattFill prst="pct60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ln w="19050">
              <a:solidFill>
                <a:srgbClr val="000000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279400" h="177800" prst="angle"/>
              <a:bevelB w="279400" h="177800" prst="angle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6600"/>
              </a:solidFill>
              <a:ln w="19050">
                <a:solidFill>
                  <a:srgbClr val="000000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279400" h="177800" prst="angle"/>
                <a:bevelB w="279400" h="177800" prst="angle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 w="19050">
                <a:solidFill>
                  <a:srgbClr val="000000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279400" h="177800" prst="angle"/>
                <a:bevelB w="279400" h="177800" prst="angle"/>
                <a:contourClr>
                  <a:srgbClr val="000000"/>
                </a:contourClr>
              </a:sp3d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 w="19050">
                <a:solidFill>
                  <a:srgbClr val="000000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279400" h="177800" prst="angle"/>
                <a:bevelB w="279400" h="177800" prst="angle"/>
                <a:contourClr>
                  <a:srgbClr val="000000"/>
                </a:contourClr>
              </a:sp3d>
            </c:spPr>
          </c:dPt>
          <c:dLbls>
            <c:txPr>
              <a:bodyPr/>
              <a:lstStyle/>
              <a:p>
                <a:pPr>
                  <a:defRPr sz="1800" b="1">
                    <a:solidFill>
                      <a:sysClr val="windowText" lastClr="000000"/>
                    </a:solidFill>
                    <a:latin typeface="+mn-lt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('Анализ групп'!$A$1,'Анализ групп'!$A$9,'Анализ групп'!$A$17)</c:f>
              <c:strCache>
                <c:ptCount val="3"/>
                <c:pt idx="0">
                  <c:v>Группа 1</c:v>
                </c:pt>
                <c:pt idx="1">
                  <c:v>Группа 2</c:v>
                </c:pt>
                <c:pt idx="2">
                  <c:v>Группа 3</c:v>
                </c:pt>
              </c:strCache>
            </c:strRef>
          </c:cat>
          <c:val>
            <c:numRef>
              <c:f>('Анализ групп'!$T$7,'Анализ групп'!$T$15,'Анализ групп'!$T$23)</c:f>
              <c:numCache>
                <c:formatCode>0.000</c:formatCode>
                <c:ptCount val="3"/>
                <c:pt idx="0">
                  <c:v>0.34474026202888364</c:v>
                </c:pt>
                <c:pt idx="1">
                  <c:v>0.3099803783414673</c:v>
                </c:pt>
                <c:pt idx="2">
                  <c:v>0.29438136956973149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axId val="38136064"/>
        <c:axId val="38134144"/>
      </c:barChart>
      <c:lineChart>
        <c:grouping val="standard"/>
        <c:varyColors val="0"/>
        <c:ser>
          <c:idx val="1"/>
          <c:order val="1"/>
          <c:tx>
            <c:strRef>
              <c:f>'Анализ групп'!$V$1</c:f>
              <c:strCache>
                <c:ptCount val="1"/>
                <c:pt idx="0">
                  <c:v>Темп прироста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square"/>
            <c:size val="56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dLbls>
            <c:txPr>
              <a:bodyPr/>
              <a:lstStyle/>
              <a:p>
                <a:pPr>
                  <a:defRPr sz="1800" b="1">
                    <a:latin typeface="+mn-lt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('Анализ групп'!$A$1,'Анализ групп'!$A$9,'Анализ групп'!$A$17)</c:f>
              <c:strCache>
                <c:ptCount val="3"/>
                <c:pt idx="0">
                  <c:v>Группа 1</c:v>
                </c:pt>
                <c:pt idx="1">
                  <c:v>Группа 2</c:v>
                </c:pt>
                <c:pt idx="2">
                  <c:v>Группа 3</c:v>
                </c:pt>
              </c:strCache>
            </c:strRef>
          </c:cat>
          <c:val>
            <c:numRef>
              <c:f>('Анализ групп'!$V$7,'Анализ групп'!$V$15,'Анализ групп'!$V$23)</c:f>
              <c:numCache>
                <c:formatCode>0.0%</c:formatCode>
                <c:ptCount val="3"/>
                <c:pt idx="0">
                  <c:v>0.43240157008068592</c:v>
                </c:pt>
                <c:pt idx="1">
                  <c:v>0.42862403674334454</c:v>
                </c:pt>
                <c:pt idx="2">
                  <c:v>0.31051796050706693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130432"/>
        <c:axId val="38131968"/>
      </c:lineChart>
      <c:catAx>
        <c:axId val="381304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+mn-lt"/>
              </a:defRPr>
            </a:pPr>
            <a:endParaRPr lang="ru-RU"/>
          </a:p>
        </c:txPr>
        <c:crossAx val="38131968"/>
        <c:crosses val="autoZero"/>
        <c:auto val="1"/>
        <c:lblAlgn val="ctr"/>
        <c:lblOffset val="100"/>
        <c:noMultiLvlLbl val="0"/>
      </c:catAx>
      <c:valAx>
        <c:axId val="38131968"/>
        <c:scaling>
          <c:orientation val="minMax"/>
          <c:max val="0.65000000000000013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>
                    <a:latin typeface="+mn-lt"/>
                  </a:defRPr>
                </a:pPr>
                <a:r>
                  <a:rPr lang="ru-RU" sz="1600">
                    <a:latin typeface="+mn-lt"/>
                  </a:rPr>
                  <a:t>Темп прироста ИРЧП, %</a:t>
                </a:r>
              </a:p>
            </c:rich>
          </c:tx>
          <c:layout>
            <c:manualLayout>
              <c:xMode val="edge"/>
              <c:yMode val="edge"/>
              <c:x val="0"/>
              <c:y val="0.1554002624671916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+mn-lt"/>
              </a:defRPr>
            </a:pPr>
            <a:endParaRPr lang="ru-RU"/>
          </a:p>
        </c:txPr>
        <c:crossAx val="38130432"/>
        <c:crosses val="autoZero"/>
        <c:crossBetween val="between"/>
        <c:majorUnit val="5.000000000000001E-2"/>
      </c:valAx>
      <c:valAx>
        <c:axId val="38134144"/>
        <c:scaling>
          <c:orientation val="minMax"/>
          <c:min val="0.26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400">
                    <a:latin typeface="+mn-lt"/>
                  </a:defRPr>
                </a:pPr>
                <a:r>
                  <a:rPr lang="ru-RU" sz="1400" dirty="0">
                    <a:latin typeface="+mn-lt"/>
                  </a:rPr>
                  <a:t>Средний уровень ИРЧП, безразмерная величина</a:t>
                </a:r>
              </a:p>
            </c:rich>
          </c:tx>
          <c:layout>
            <c:manualLayout>
              <c:xMode val="edge"/>
              <c:yMode val="edge"/>
              <c:x val="0.9379500802822629"/>
              <c:y val="8.00385443583118E-2"/>
            </c:manualLayout>
          </c:layout>
          <c:overlay val="0"/>
        </c:title>
        <c:numFmt formatCode="0.00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+mn-lt"/>
              </a:defRPr>
            </a:pPr>
            <a:endParaRPr lang="ru-RU"/>
          </a:p>
        </c:txPr>
        <c:crossAx val="38136064"/>
        <c:crosses val="max"/>
        <c:crossBetween val="between"/>
      </c:valAx>
      <c:catAx>
        <c:axId val="38136064"/>
        <c:scaling>
          <c:orientation val="minMax"/>
        </c:scaling>
        <c:delete val="1"/>
        <c:axPos val="b"/>
        <c:majorTickMark val="out"/>
        <c:minorTickMark val="none"/>
        <c:tickLblPos val="nextTo"/>
        <c:crossAx val="38134144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  <c:txPr>
        <a:bodyPr/>
        <a:lstStyle/>
        <a:p>
          <a:pPr>
            <a:defRPr sz="1600">
              <a:latin typeface="+mn-lt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gi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0.69725</cdr:x>
      <cdr:y>0.07412</cdr:y>
    </cdr:from>
    <cdr:to>
      <cdr:x>0.97859</cdr:x>
      <cdr:y>0.4859</cdr:y>
    </cdr:to>
    <cdr:pic>
      <cdr:nvPicPr>
        <cdr:cNvPr id="2" name="Picture 3" descr="C:\Users\ASUS\Downloads\Безымянный-1.gif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6223379" y="368490"/>
          <a:ext cx="2511189" cy="2047164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/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0.11667</cdr:x>
      <cdr:y>0.01404</cdr:y>
    </cdr:from>
    <cdr:to>
      <cdr:x>0.2807</cdr:x>
      <cdr:y>0.07463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75072" y="67200"/>
          <a:ext cx="667935" cy="2899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onstantia"/>
            </a:defRPr>
          </a:lvl1pPr>
          <a:lvl2pPr marL="457200" indent="0">
            <a:defRPr sz="1100">
              <a:latin typeface="Constantia"/>
            </a:defRPr>
          </a:lvl2pPr>
          <a:lvl3pPr marL="914400" indent="0">
            <a:defRPr sz="1100">
              <a:latin typeface="Constantia"/>
            </a:defRPr>
          </a:lvl3pPr>
          <a:lvl4pPr marL="1371600" indent="0">
            <a:defRPr sz="1100">
              <a:latin typeface="Constantia"/>
            </a:defRPr>
          </a:lvl4pPr>
          <a:lvl5pPr marL="1828800" indent="0">
            <a:defRPr sz="1100">
              <a:latin typeface="Constantia"/>
            </a:defRPr>
          </a:lvl5pPr>
          <a:lvl6pPr marL="2286000" indent="0">
            <a:defRPr sz="1100">
              <a:latin typeface="Constantia"/>
            </a:defRPr>
          </a:lvl6pPr>
          <a:lvl7pPr marL="2743200" indent="0">
            <a:defRPr sz="1100">
              <a:latin typeface="Constantia"/>
            </a:defRPr>
          </a:lvl7pPr>
          <a:lvl8pPr marL="3200400" indent="0">
            <a:defRPr sz="1100">
              <a:latin typeface="Constantia"/>
            </a:defRPr>
          </a:lvl8pPr>
          <a:lvl9pPr marL="3657600" indent="0">
            <a:defRPr sz="1100">
              <a:latin typeface="Constantia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b="1" dirty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</a:t>
          </a:r>
          <a:r>
            <a:rPr lang="ru-RU" sz="1000" b="1" baseline="30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-5</a:t>
          </a:r>
          <a:r>
            <a:rPr lang="ru-RU" sz="1000" b="1" dirty="0">
              <a:latin typeface="Times New Roman" pitchFamily="18" charset="0"/>
              <a:cs typeface="Times New Roman" pitchFamily="18" charset="0"/>
            </a:rPr>
            <a:t>)</a:t>
          </a:r>
          <a:endParaRPr lang="ru-RU" sz="100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0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0.10427</cdr:x>
      <cdr:y>0.01462</cdr:y>
    </cdr:from>
    <cdr:to>
      <cdr:x>0.22414</cdr:x>
      <cdr:y>0.07407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1436" y="68238"/>
          <a:ext cx="484487" cy="2774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000" b="1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10</a:t>
          </a:r>
          <a:r>
            <a:rPr lang="ru-RU" sz="1000" b="1" baseline="300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-5</a:t>
          </a:r>
          <a:endParaRPr lang="ru-RU" sz="1000" dirty="0">
            <a:solidFill>
              <a:schemeClr val="tx1"/>
            </a:solidFill>
            <a:latin typeface="Times New Roman" pitchFamily="18" charset="0"/>
            <a:ea typeface="+mn-ea"/>
            <a:cs typeface="Times New Roman" pitchFamily="18" charset="0"/>
          </a:endParaRPr>
        </a:p>
        <a:p xmlns:a="http://schemas.openxmlformats.org/drawingml/2006/main">
          <a:endParaRPr lang="ru-RU" sz="1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0.42698</cdr:x>
      <cdr:y>0.30574</cdr:y>
    </cdr:from>
    <cdr:to>
      <cdr:x>0.56826</cdr:x>
      <cdr:y>0.41055</cdr:y>
    </cdr:to>
    <cdr:sp macro="" textlink="">
      <cdr:nvSpPr>
        <cdr:cNvPr id="3" name="Прямая со стрелкой 2"/>
        <cdr:cNvSpPr/>
      </cdr:nvSpPr>
      <cdr:spPr>
        <a:xfrm xmlns:a="http://schemas.openxmlformats.org/drawingml/2006/main" rot="10800000" flipV="1">
          <a:off x="2562225" y="1269708"/>
          <a:ext cx="847740" cy="43526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0.37302</cdr:x>
      <cdr:y>0.47477</cdr:y>
    </cdr:from>
    <cdr:to>
      <cdr:x>0.42381</cdr:x>
      <cdr:y>0.5367</cdr:y>
    </cdr:to>
    <cdr:sp macro="" textlink="">
      <cdr:nvSpPr>
        <cdr:cNvPr id="4" name="Прямая со стрелкой 3"/>
        <cdr:cNvSpPr/>
      </cdr:nvSpPr>
      <cdr:spPr>
        <a:xfrm xmlns:a="http://schemas.openxmlformats.org/drawingml/2006/main" rot="10800000">
          <a:off x="2238375" y="1971675"/>
          <a:ext cx="304799" cy="257174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chemeClr val="tx1"/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0.28928</cdr:x>
      <cdr:y>0.42539</cdr:y>
    </cdr:from>
    <cdr:to>
      <cdr:x>0.3269</cdr:x>
      <cdr:y>0.5252</cdr:y>
    </cdr:to>
    <cdr:sp macro="" textlink="">
      <cdr:nvSpPr>
        <cdr:cNvPr id="5" name="Прямая со стрелкой 4"/>
        <cdr:cNvSpPr/>
      </cdr:nvSpPr>
      <cdr:spPr>
        <a:xfrm xmlns:a="http://schemas.openxmlformats.org/drawingml/2006/main" rot="10800000" flipH="1">
          <a:off x="2457479" y="2188705"/>
          <a:ext cx="319645" cy="513551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chemeClr val="tx1"/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0.36159</cdr:x>
      <cdr:y>0.25947</cdr:y>
    </cdr:from>
    <cdr:to>
      <cdr:x>0.43503</cdr:x>
      <cdr:y>0.36205</cdr:y>
    </cdr:to>
    <cdr:sp macro="" textlink="">
      <cdr:nvSpPr>
        <cdr:cNvPr id="6" name="Прямая со стрелкой 5"/>
        <cdr:cNvSpPr/>
      </cdr:nvSpPr>
      <cdr:spPr>
        <a:xfrm xmlns:a="http://schemas.openxmlformats.org/drawingml/2006/main" rot="10800000" flipV="1">
          <a:off x="3071834" y="1214446"/>
          <a:ext cx="623890" cy="480128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chemeClr val="tx1"/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>
            <a:ln>
              <a:solidFill>
                <a:schemeClr val="tx1"/>
              </a:solidFill>
            </a:ln>
          </a:endParaRPr>
        </a:p>
      </cdr:txBody>
    </cdr:sp>
  </cdr:relSizeAnchor>
  <cdr:relSizeAnchor xmlns:cdr="http://schemas.openxmlformats.org/drawingml/2006/chartDrawing">
    <cdr:from>
      <cdr:x>0.09671</cdr:x>
      <cdr:y>0.23873</cdr:y>
    </cdr:from>
    <cdr:to>
      <cdr:x>0.3198</cdr:x>
      <cdr:y>0.51606</cdr:y>
    </cdr:to>
    <cdr:sp macro="" textlink="">
      <cdr:nvSpPr>
        <cdr:cNvPr id="7" name="Овал 6"/>
        <cdr:cNvSpPr/>
      </cdr:nvSpPr>
      <cdr:spPr>
        <a:xfrm xmlns:a="http://schemas.openxmlformats.org/drawingml/2006/main">
          <a:off x="821582" y="1228299"/>
          <a:ext cx="1895205" cy="1426936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0.32783</cdr:x>
      <cdr:y>0.19894</cdr:y>
    </cdr:from>
    <cdr:to>
      <cdr:x>0.33565</cdr:x>
      <cdr:y>0.32488</cdr:y>
    </cdr:to>
    <cdr:sp macro="" textlink="">
      <cdr:nvSpPr>
        <cdr:cNvPr id="8" name="Прямая со стрелкой 7"/>
        <cdr:cNvSpPr/>
      </cdr:nvSpPr>
      <cdr:spPr>
        <a:xfrm xmlns:a="http://schemas.openxmlformats.org/drawingml/2006/main" rot="10800000" flipH="1" flipV="1">
          <a:off x="2785026" y="1023584"/>
          <a:ext cx="66399" cy="647966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chemeClr val="tx1"/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0.95095</cdr:x>
      <cdr:y>0.91739</cdr:y>
    </cdr:from>
    <cdr:to>
      <cdr:x>0.9778</cdr:x>
      <cdr:y>0.99027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215714" y="5148892"/>
          <a:ext cx="232013" cy="409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  <a:cs typeface="Arial"/>
            </a:defRPr>
          </a:lvl1pPr>
          <a:lvl2pPr marL="457200" indent="0">
            <a:defRPr sz="1100">
              <a:latin typeface="Arial"/>
              <a:cs typeface="Arial"/>
            </a:defRPr>
          </a:lvl2pPr>
          <a:lvl3pPr marL="914400" indent="0">
            <a:defRPr sz="1100">
              <a:latin typeface="Arial"/>
              <a:cs typeface="Arial"/>
            </a:defRPr>
          </a:lvl3pPr>
          <a:lvl4pPr marL="1371600" indent="0">
            <a:defRPr sz="1100">
              <a:latin typeface="Arial"/>
              <a:cs typeface="Arial"/>
            </a:defRPr>
          </a:lvl4pPr>
          <a:lvl5pPr marL="1828800" indent="0">
            <a:defRPr sz="1100">
              <a:latin typeface="Arial"/>
              <a:cs typeface="Arial"/>
            </a:defRPr>
          </a:lvl5pPr>
          <a:lvl6pPr marL="2286000" indent="0">
            <a:defRPr sz="1100">
              <a:latin typeface="Arial"/>
              <a:cs typeface="Arial"/>
            </a:defRPr>
          </a:lvl6pPr>
          <a:lvl7pPr marL="2743200" indent="0">
            <a:defRPr sz="1100">
              <a:latin typeface="Arial"/>
              <a:cs typeface="Arial"/>
            </a:defRPr>
          </a:lvl7pPr>
          <a:lvl8pPr marL="3200400" indent="0">
            <a:defRPr sz="1100">
              <a:latin typeface="Arial"/>
              <a:cs typeface="Arial"/>
            </a:defRPr>
          </a:lvl8pPr>
          <a:lvl9pPr marL="3657600" indent="0">
            <a:defRPr sz="1100">
              <a:latin typeface="Arial"/>
              <a:cs typeface="Arial"/>
            </a:defRPr>
          </a:lvl9pPr>
        </a:lstStyle>
        <a:p xmlns:a="http://schemas.openxmlformats.org/drawingml/2006/main">
          <a:r>
            <a:rPr lang="ru-RU" sz="1200" dirty="0" smtClean="0">
              <a:latin typeface="+mn-lt"/>
              <a:cs typeface="Times New Roman" pitchFamily="18" charset="0"/>
            </a:rPr>
            <a:t>1</a:t>
          </a:r>
          <a:endParaRPr lang="ru-RU" sz="1200" dirty="0">
            <a:latin typeface="+mn-lt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0.05657</cdr:x>
      <cdr:y>0.92712</cdr:y>
    </cdr:from>
    <cdr:to>
      <cdr:x>0.09489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 flipH="1">
          <a:off x="488729" y="5203483"/>
          <a:ext cx="331075" cy="409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  <a:cs typeface="Arial"/>
            </a:defRPr>
          </a:lvl1pPr>
          <a:lvl2pPr marL="457200" indent="0">
            <a:defRPr sz="1100">
              <a:latin typeface="Arial"/>
              <a:cs typeface="Arial"/>
            </a:defRPr>
          </a:lvl2pPr>
          <a:lvl3pPr marL="914400" indent="0">
            <a:defRPr sz="1100">
              <a:latin typeface="Arial"/>
              <a:cs typeface="Arial"/>
            </a:defRPr>
          </a:lvl3pPr>
          <a:lvl4pPr marL="1371600" indent="0">
            <a:defRPr sz="1100">
              <a:latin typeface="Arial"/>
              <a:cs typeface="Arial"/>
            </a:defRPr>
          </a:lvl4pPr>
          <a:lvl5pPr marL="1828800" indent="0">
            <a:defRPr sz="1100">
              <a:latin typeface="Arial"/>
              <a:cs typeface="Arial"/>
            </a:defRPr>
          </a:lvl5pPr>
          <a:lvl6pPr marL="2286000" indent="0">
            <a:defRPr sz="1100">
              <a:latin typeface="Arial"/>
              <a:cs typeface="Arial"/>
            </a:defRPr>
          </a:lvl6pPr>
          <a:lvl7pPr marL="2743200" indent="0">
            <a:defRPr sz="1100">
              <a:latin typeface="Arial"/>
              <a:cs typeface="Arial"/>
            </a:defRPr>
          </a:lvl7pPr>
          <a:lvl8pPr marL="3200400" indent="0">
            <a:defRPr sz="1100">
              <a:latin typeface="Arial"/>
              <a:cs typeface="Arial"/>
            </a:defRPr>
          </a:lvl8pPr>
          <a:lvl9pPr marL="3657600" indent="0">
            <a:defRPr sz="1100">
              <a:latin typeface="Arial"/>
              <a:cs typeface="Arial"/>
            </a:defRPr>
          </a:lvl9pPr>
        </a:lstStyle>
        <a:p xmlns:a="http://schemas.openxmlformats.org/drawingml/2006/main">
          <a:r>
            <a:rPr lang="en-US" sz="1200" dirty="0" smtClean="0">
              <a:latin typeface="+mn-lt"/>
              <a:cs typeface="Times New Roman" pitchFamily="18" charset="0"/>
            </a:rPr>
            <a:t>8</a:t>
          </a:r>
          <a:r>
            <a:rPr lang="ru-RU" sz="1200" dirty="0" smtClean="0">
              <a:latin typeface="+mn-lt"/>
              <a:cs typeface="Times New Roman" pitchFamily="18" charset="0"/>
            </a:rPr>
            <a:t>1</a:t>
          </a:r>
          <a:endParaRPr lang="ru-RU" sz="1200" dirty="0">
            <a:latin typeface="+mn-lt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0.52372</cdr:x>
      <cdr:y>0.92712</cdr:y>
    </cdr:from>
    <cdr:to>
      <cdr:x>0.56076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524680" y="5203483"/>
          <a:ext cx="320038" cy="409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  <a:cs typeface="Arial"/>
            </a:defRPr>
          </a:lvl1pPr>
          <a:lvl2pPr marL="457200" indent="0">
            <a:defRPr sz="1100">
              <a:latin typeface="Arial"/>
              <a:cs typeface="Arial"/>
            </a:defRPr>
          </a:lvl2pPr>
          <a:lvl3pPr marL="914400" indent="0">
            <a:defRPr sz="1100">
              <a:latin typeface="Arial"/>
              <a:cs typeface="Arial"/>
            </a:defRPr>
          </a:lvl3pPr>
          <a:lvl4pPr marL="1371600" indent="0">
            <a:defRPr sz="1100">
              <a:latin typeface="Arial"/>
              <a:cs typeface="Arial"/>
            </a:defRPr>
          </a:lvl4pPr>
          <a:lvl5pPr marL="1828800" indent="0">
            <a:defRPr sz="1100">
              <a:latin typeface="Arial"/>
              <a:cs typeface="Arial"/>
            </a:defRPr>
          </a:lvl5pPr>
          <a:lvl6pPr marL="2286000" indent="0">
            <a:defRPr sz="1100">
              <a:latin typeface="Arial"/>
              <a:cs typeface="Arial"/>
            </a:defRPr>
          </a:lvl6pPr>
          <a:lvl7pPr marL="2743200" indent="0">
            <a:defRPr sz="1100">
              <a:latin typeface="Arial"/>
              <a:cs typeface="Arial"/>
            </a:defRPr>
          </a:lvl7pPr>
          <a:lvl8pPr marL="3200400" indent="0">
            <a:defRPr sz="1100">
              <a:latin typeface="Arial"/>
              <a:cs typeface="Arial"/>
            </a:defRPr>
          </a:lvl8pPr>
          <a:lvl9pPr marL="3657600" indent="0">
            <a:defRPr sz="1100">
              <a:latin typeface="Arial"/>
              <a:cs typeface="Arial"/>
            </a:defRPr>
          </a:lvl9pPr>
        </a:lstStyle>
        <a:p xmlns:a="http://schemas.openxmlformats.org/drawingml/2006/main">
          <a:r>
            <a:rPr lang="en-US" sz="1200" dirty="0" smtClean="0">
              <a:solidFill>
                <a:srgbClr val="000000"/>
              </a:solidFill>
              <a:latin typeface="+mn-lt"/>
              <a:cs typeface="Times New Roman" pitchFamily="18" charset="0"/>
            </a:rPr>
            <a:t>41</a:t>
          </a:r>
          <a:endParaRPr lang="ru-RU" sz="1200" dirty="0">
            <a:solidFill>
              <a:srgbClr val="000000"/>
            </a:solidFill>
            <a:latin typeface="+mn-lt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0.45073</cdr:x>
      <cdr:y>0.92712</cdr:y>
    </cdr:from>
    <cdr:to>
      <cdr:x>0.47993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894081" y="5203483"/>
          <a:ext cx="252275" cy="409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  <a:cs typeface="Arial"/>
            </a:defRPr>
          </a:lvl1pPr>
          <a:lvl2pPr marL="457200" indent="0">
            <a:defRPr sz="1100">
              <a:latin typeface="Arial"/>
              <a:cs typeface="Arial"/>
            </a:defRPr>
          </a:lvl2pPr>
          <a:lvl3pPr marL="914400" indent="0">
            <a:defRPr sz="1100">
              <a:latin typeface="Arial"/>
              <a:cs typeface="Arial"/>
            </a:defRPr>
          </a:lvl3pPr>
          <a:lvl4pPr marL="1371600" indent="0">
            <a:defRPr sz="1100">
              <a:latin typeface="Arial"/>
              <a:cs typeface="Arial"/>
            </a:defRPr>
          </a:lvl4pPr>
          <a:lvl5pPr marL="1828800" indent="0">
            <a:defRPr sz="1100">
              <a:latin typeface="Arial"/>
              <a:cs typeface="Arial"/>
            </a:defRPr>
          </a:lvl5pPr>
          <a:lvl6pPr marL="2286000" indent="0">
            <a:defRPr sz="1100">
              <a:latin typeface="Arial"/>
              <a:cs typeface="Arial"/>
            </a:defRPr>
          </a:lvl6pPr>
          <a:lvl7pPr marL="2743200" indent="0">
            <a:defRPr sz="1100">
              <a:latin typeface="Arial"/>
              <a:cs typeface="Arial"/>
            </a:defRPr>
          </a:lvl7pPr>
          <a:lvl8pPr marL="3200400" indent="0">
            <a:defRPr sz="1100">
              <a:latin typeface="Arial"/>
              <a:cs typeface="Arial"/>
            </a:defRPr>
          </a:lvl8pPr>
          <a:lvl9pPr marL="3657600" indent="0">
            <a:defRPr sz="1100">
              <a:latin typeface="Arial"/>
              <a:cs typeface="Arial"/>
            </a:defRPr>
          </a:lvl9pPr>
        </a:lstStyle>
        <a:p xmlns:a="http://schemas.openxmlformats.org/drawingml/2006/main">
          <a:r>
            <a:rPr lang="en-US" sz="1200" dirty="0" smtClean="0">
              <a:latin typeface="+mn-lt"/>
              <a:cs typeface="Times New Roman" pitchFamily="18" charset="0"/>
            </a:rPr>
            <a:t>47</a:t>
          </a:r>
          <a:endParaRPr lang="ru-RU" sz="1200" dirty="0">
            <a:latin typeface="+mn-lt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0.2938</cdr:x>
      <cdr:y>0.92712</cdr:y>
    </cdr:from>
    <cdr:to>
      <cdr:x>0.32664</cdr:x>
      <cdr:y>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538248" y="5203483"/>
          <a:ext cx="283760" cy="409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  <a:cs typeface="Arial"/>
            </a:defRPr>
          </a:lvl1pPr>
          <a:lvl2pPr marL="457200" indent="0">
            <a:defRPr sz="1100">
              <a:latin typeface="Arial"/>
              <a:cs typeface="Arial"/>
            </a:defRPr>
          </a:lvl2pPr>
          <a:lvl3pPr marL="914400" indent="0">
            <a:defRPr sz="1100">
              <a:latin typeface="Arial"/>
              <a:cs typeface="Arial"/>
            </a:defRPr>
          </a:lvl3pPr>
          <a:lvl4pPr marL="1371600" indent="0">
            <a:defRPr sz="1100">
              <a:latin typeface="Arial"/>
              <a:cs typeface="Arial"/>
            </a:defRPr>
          </a:lvl4pPr>
          <a:lvl5pPr marL="1828800" indent="0">
            <a:defRPr sz="1100">
              <a:latin typeface="Arial"/>
              <a:cs typeface="Arial"/>
            </a:defRPr>
          </a:lvl5pPr>
          <a:lvl6pPr marL="2286000" indent="0">
            <a:defRPr sz="1100">
              <a:latin typeface="Arial"/>
              <a:cs typeface="Arial"/>
            </a:defRPr>
          </a:lvl6pPr>
          <a:lvl7pPr marL="2743200" indent="0">
            <a:defRPr sz="1100">
              <a:latin typeface="Arial"/>
              <a:cs typeface="Arial"/>
            </a:defRPr>
          </a:lvl7pPr>
          <a:lvl8pPr marL="3200400" indent="0">
            <a:defRPr sz="1100">
              <a:latin typeface="Arial"/>
              <a:cs typeface="Arial"/>
            </a:defRPr>
          </a:lvl8pPr>
          <a:lvl9pPr marL="3657600" indent="0">
            <a:defRPr sz="1100">
              <a:latin typeface="Arial"/>
              <a:cs typeface="Arial"/>
            </a:defRPr>
          </a:lvl9pPr>
        </a:lstStyle>
        <a:p xmlns:a="http://schemas.openxmlformats.org/drawingml/2006/main">
          <a:r>
            <a:rPr lang="en-US" sz="1200" dirty="0" smtClean="0">
              <a:solidFill>
                <a:srgbClr val="000000"/>
              </a:solidFill>
              <a:latin typeface="+mn-lt"/>
              <a:cs typeface="Times New Roman" pitchFamily="18" charset="0"/>
            </a:rPr>
            <a:t>61</a:t>
          </a:r>
          <a:endParaRPr lang="ru-RU" sz="1200" dirty="0">
            <a:solidFill>
              <a:srgbClr val="000000"/>
            </a:solidFill>
            <a:latin typeface="+mn-lt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16174-27D9-4906-A77F-43CC20366104}" type="datetimeFigureOut">
              <a:rPr lang="ru-RU" smtClean="0"/>
              <a:t>03.10.2014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B0A38-7AF1-4F0D-911E-F76A8AEC3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5550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71A816-0746-49BA-AF6A-45A4A343FF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701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1A816-0746-49BA-AF6A-45A4A343FF2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67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1A816-0746-49BA-AF6A-45A4A343FF2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Представленные на слайде графики свидетельствуют о значительном расхождении позиций Красноярского края в упорядоченных по  значениям рангов заболеваемости и смертности  рядах регионов страны. Если в ряду «заболеваемости» Край занимает положение, близкое к среднему, то в ряду «смертности» его положение уже соответствует 25% квантилю, т.е. хуже чем в Красноярском крае ситуация со смертностью имеет место лишь в 25 % регионов (20 из 80-ти). Этот результат может свидетельствовать о неэффективности системы медицинского обслуживания в Крае, не регистрирующей значительное число случаев заболеваемости.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0E4DB-6489-4008-8F93-EBDDFD9C39A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Уровни смертности от основных причин в субъектах Красноярского края, находящихся, как предлагается, в зоне антропогенного влияния ГХК, в целом соответствуют средним по Краю значениям. По этой группе субъектов по 10-и позициям уровни смертности значительно ниже средних по Краю (более чем на 20%), по 6-и позициям – выше более чем на 20% (красный цвет), и по 20-и позициям – примерно совпадают (отклонения в пределах 20%). Эти данные свидетельствуют, что только в отношении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Большемуртинского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района можно говорить о более высокой смертности, чем в среднем по Краю.</a:t>
            </a:r>
          </a:p>
          <a:p>
            <a:pPr algn="just"/>
            <a:endParaRPr lang="ru-RU" baseline="0" dirty="0" smtClean="0"/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0E4DB-6489-4008-8F93-EBDDFD9C39A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F2E6CA6-4F45-4776-951C-52DCCA82DF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AB2ED-3992-4A7D-9FBD-869579F345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EF455-15D5-4643-B8D6-860C4154AE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11FDEF-F749-4807-8E33-F707B31FE3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D07606-C9C1-4519-BEC5-4510CD1B91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F09D6-EC9B-4F07-8A9F-B204C4237D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274BC-DB6D-4035-91D5-6C1EE980B0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43FDA7-756F-4FD8-8A3A-4436EAC5EF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DFB6FD-029F-4DCE-BEB3-0331A45D6A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B2A35-511B-41D4-8DE7-2142D61756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1B3D6-03C6-426D-A883-2EA38A3ABB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E8DEAA-7B24-423B-9AD4-CD58A6E281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EF525E-47C0-46F8-A5FE-D445E4FE6B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440CB1-CEA2-43DC-8666-B68B00D6DD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6C8C8-BD6F-46B3-9929-856D3C43D4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B95B7-589E-4269-A321-50B52C8E8C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C5820-8F0E-4B39-B6C3-04D0B5C71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336064-8DFD-4CB3-B118-3AE10E6A0C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E39871-C3DC-4FC6-B2AF-E3835B73A2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D18D64-3FC2-4216-A9E8-89CDF490C3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58BAC-3A4B-4A7F-B07A-6FF1B6E593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3B66A3-474E-4D11-A6BA-D7F0146F27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EFEE18D-C21C-4868-8676-F6E3AE12F1D6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21886F4-C058-46AA-BEEE-E858AB21476C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5214" y="2784143"/>
            <a:ext cx="7677806" cy="3348643"/>
          </a:xfrm>
        </p:spPr>
        <p:txBody>
          <a:bodyPr anchor="ctr"/>
          <a:lstStyle/>
          <a:p>
            <a:pPr algn="ctr"/>
            <a:r>
              <a:rPr lang="ru-RU" sz="3600" b="1" dirty="0">
                <a:cs typeface="Times New Roman" pitchFamily="18" charset="0"/>
              </a:rPr>
              <a:t>Оценки состояния и потерь здоровья населения в регионах РФ и их административных субъектах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674961" y="375798"/>
            <a:ext cx="625067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Федеральное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государственное бюджетное учреждение</a:t>
            </a:r>
            <a:b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высшего профессионального образования</a:t>
            </a:r>
            <a:b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lang="ru-RU" sz="1600" b="1" baseline="0" dirty="0" smtClean="0">
                <a:latin typeface="+mj-lt"/>
                <a:ea typeface="Times New Roman" pitchFamily="18" charset="0"/>
                <a:cs typeface="Times New Roman" pitchFamily="18" charset="0"/>
              </a:rPr>
              <a:t>Российский экономический университет  имени Г.В</a:t>
            </a:r>
            <a:r>
              <a:rPr lang="ru-RU" sz="1600" b="1" dirty="0" smtClean="0"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1600" b="1" baseline="0" dirty="0" smtClean="0">
                <a:latin typeface="+mj-lt"/>
                <a:ea typeface="Times New Roman" pitchFamily="18" charset="0"/>
                <a:cs typeface="Times New Roman" pitchFamily="18" charset="0"/>
              </a:rPr>
              <a:t>Плеханова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baseline="0" dirty="0" smtClean="0">
                <a:latin typeface="+mj-lt"/>
                <a:ea typeface="Times New Roman" pitchFamily="18" charset="0"/>
                <a:cs typeface="Times New Roman" pitchFamily="18" charset="0"/>
              </a:rPr>
              <a:t>Кафедра</a:t>
            </a:r>
            <a:r>
              <a:rPr lang="ru-RU" sz="1600" b="1" dirty="0" smtClean="0">
                <a:latin typeface="+mj-lt"/>
                <a:ea typeface="Times New Roman" pitchFamily="18" charset="0"/>
                <a:cs typeface="Times New Roman" pitchFamily="18" charset="0"/>
              </a:rPr>
              <a:t> «Математические методы в экономике»</a:t>
            </a:r>
          </a:p>
        </p:txBody>
      </p:sp>
      <p:pic>
        <p:nvPicPr>
          <p:cNvPr id="6" name="Picture 2" descr="10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7421" y="139867"/>
            <a:ext cx="2715903" cy="2644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0125" y="-6024"/>
            <a:ext cx="8800713" cy="6722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/>
          <a:p>
            <a:pPr lvl="0" algn="just">
              <a:spcAft>
                <a:spcPts val="1800"/>
              </a:spcAft>
              <a:tabLst>
                <a:tab pos="630238" algn="l"/>
                <a:tab pos="4394200" algn="l"/>
              </a:tabLst>
            </a:pPr>
            <a:r>
              <a:rPr lang="ru-RU" sz="2400" b="1" dirty="0" smtClean="0">
                <a:latin typeface="+mj-lt"/>
                <a:ea typeface="Calibri" pitchFamily="34" charset="0"/>
                <a:cs typeface="Times New Roman" pitchFamily="18" charset="0"/>
              </a:rPr>
              <a:t>Совершенствование подходов к оценке </a:t>
            </a:r>
            <a:r>
              <a:rPr lang="ru-RU" sz="2400" b="1" dirty="0">
                <a:ea typeface="Calibri" pitchFamily="34" charset="0"/>
                <a:cs typeface="Times New Roman" pitchFamily="18" charset="0"/>
              </a:rPr>
              <a:t>состояния и потерь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здоровья по расширенному</a:t>
            </a:r>
            <a:r>
              <a:rPr lang="ru-RU" sz="2400" b="1" dirty="0" smtClean="0">
                <a:latin typeface="+mj-lt"/>
                <a:ea typeface="Calibri" pitchFamily="34" charset="0"/>
                <a:cs typeface="Times New Roman" pitchFamily="18" charset="0"/>
              </a:rPr>
              <a:t> классу болезней и причин смерти: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355600" algn="l" defTabSz="914400" rtl="0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некоторые инфекционные и паразитарные болезни;</a:t>
            </a: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+mn-lt"/>
              <a:cs typeface="Times New Roman" pitchFamily="18" charset="0"/>
            </a:endParaRPr>
          </a:p>
          <a:p>
            <a:pPr marR="0" lvl="0" indent="355600" algn="l" defTabSz="914400" rtl="0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новообразования;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8" charset="0"/>
            </a:endParaRPr>
          </a:p>
          <a:p>
            <a:pPr marR="0" lvl="0" indent="355600" algn="l" defTabSz="914400" rtl="0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0" algn="l"/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болезни эндокринной системы, расстройства питания, нарушения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обмена веществ и иммунитета, болезни крови, кроветворных органов;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8" charset="0"/>
            </a:endParaRPr>
          </a:p>
          <a:p>
            <a:pPr marR="0" lvl="0" indent="355600" algn="l" defTabSz="914400" rtl="0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болезни нервной системы и органов чувств;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8" charset="0"/>
            </a:endParaRPr>
          </a:p>
          <a:p>
            <a:pPr marR="0" lvl="0" indent="355600" algn="l" defTabSz="914400" rtl="0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болезни системы кровообращения;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8" charset="0"/>
            </a:endParaRPr>
          </a:p>
          <a:p>
            <a:pPr marR="0" lvl="0" indent="355600" algn="l" defTabSz="914400" rtl="0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болезни органов дыхания;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8" charset="0"/>
            </a:endParaRPr>
          </a:p>
          <a:p>
            <a:pPr marR="0" lvl="0" indent="355600" algn="l" defTabSz="914400" rtl="0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болезни органов пищеварения;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8" charset="0"/>
            </a:endParaRPr>
          </a:p>
          <a:p>
            <a:pPr marR="0" lvl="0" indent="355600" algn="l" defTabSz="914400" rtl="0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болезни кожи и подкожной клетчатки;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8" charset="0"/>
            </a:endParaRPr>
          </a:p>
          <a:p>
            <a:pPr marR="0" lvl="0" indent="355600" algn="l" defTabSz="914400" rtl="0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болезни костно-мышечной системы и соединительной ткани;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8" charset="0"/>
            </a:endParaRPr>
          </a:p>
          <a:p>
            <a:pPr marR="0" lvl="0" indent="355600" algn="l" defTabSz="914400" rtl="0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болезни мочеполовой системы;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8" charset="0"/>
            </a:endParaRPr>
          </a:p>
          <a:p>
            <a:pPr lvl="0" indent="355600" algn="just" eaLnBrk="0" hangingPunct="0">
              <a:lnSpc>
                <a:spcPts val="2300"/>
              </a:lnSpc>
              <a:buFont typeface="Wingdings" pitchFamily="2" charset="2"/>
              <a:buChar char="Ø"/>
            </a:pPr>
            <a:r>
              <a:rPr lang="ru-RU" b="1" dirty="0">
                <a:latin typeface="+mn-lt"/>
                <a:ea typeface="Times New Roman" pitchFamily="18" charset="0"/>
                <a:cs typeface="Times New Roman" pitchFamily="18" charset="0"/>
              </a:rPr>
              <a:t>внешние причины, в </a:t>
            </a:r>
            <a:r>
              <a:rPr lang="ru-RU" b="1" dirty="0" err="1" smtClean="0">
                <a:latin typeface="+mn-lt"/>
                <a:ea typeface="Times New Roman" pitchFamily="18" charset="0"/>
                <a:cs typeface="Times New Roman" pitchFamily="18" charset="0"/>
              </a:rPr>
              <a:t>т.ч</a:t>
            </a:r>
            <a:r>
              <a:rPr lang="ru-RU" b="1" dirty="0" smtClean="0">
                <a:latin typeface="+mn-lt"/>
                <a:ea typeface="Times New Roman" pitchFamily="18" charset="0"/>
                <a:cs typeface="Times New Roman" pitchFamily="18" charset="0"/>
              </a:rPr>
              <a:t>.:</a:t>
            </a:r>
          </a:p>
          <a:p>
            <a:pPr lvl="0" indent="355600" algn="just" eaLnBrk="0" hangingPunct="0">
              <a:lnSpc>
                <a:spcPts val="2300"/>
              </a:lnSpc>
              <a:buFont typeface="Wingdings" pitchFamily="2" charset="2"/>
              <a:buChar char="Ø"/>
            </a:pPr>
            <a:r>
              <a:rPr lang="ru-RU" b="1" dirty="0" smtClean="0">
                <a:latin typeface="+mn-lt"/>
                <a:cs typeface="Times New Roman" pitchFamily="18" charset="0"/>
              </a:rPr>
              <a:t>алкоголизм;</a:t>
            </a:r>
          </a:p>
          <a:p>
            <a:pPr lvl="0" indent="355600" algn="just" eaLnBrk="0" hangingPunct="0">
              <a:lnSpc>
                <a:spcPts val="2300"/>
              </a:lnSpc>
              <a:buFont typeface="Wingdings" pitchFamily="2" charset="2"/>
              <a:buChar char="Ø"/>
            </a:pPr>
            <a:r>
              <a:rPr lang="ru-RU" b="1" dirty="0" smtClean="0">
                <a:latin typeface="+mn-lt"/>
                <a:cs typeface="Times New Roman" pitchFamily="18" charset="0"/>
              </a:rPr>
              <a:t>наркомания;</a:t>
            </a:r>
            <a:endParaRPr lang="ru-RU" b="1" dirty="0">
              <a:latin typeface="+mn-lt"/>
              <a:cs typeface="Times New Roman" pitchFamily="18" charset="0"/>
            </a:endParaRPr>
          </a:p>
          <a:p>
            <a:pPr lvl="0" indent="355600" algn="just" eaLnBrk="0" hangingPunct="0">
              <a:lnSpc>
                <a:spcPts val="2300"/>
              </a:lnSpc>
              <a:buFont typeface="Wingdings" pitchFamily="2" charset="2"/>
              <a:buChar char="Ø"/>
            </a:pPr>
            <a:r>
              <a:rPr lang="ru-RU" b="1" dirty="0">
                <a:latin typeface="+mn-lt"/>
                <a:ea typeface="Times New Roman" pitchFamily="18" charset="0"/>
                <a:cs typeface="Times New Roman" pitchFamily="18" charset="0"/>
              </a:rPr>
              <a:t>самоубийства;</a:t>
            </a:r>
            <a:endParaRPr lang="ru-RU" b="1" dirty="0">
              <a:latin typeface="+mn-lt"/>
              <a:cs typeface="Times New Roman" pitchFamily="18" charset="0"/>
            </a:endParaRPr>
          </a:p>
          <a:p>
            <a:pPr lvl="0" indent="355600" algn="just" eaLnBrk="0" hangingPunct="0">
              <a:lnSpc>
                <a:spcPts val="2300"/>
              </a:lnSpc>
              <a:buFont typeface="Wingdings" pitchFamily="2" charset="2"/>
              <a:buChar char="Ø"/>
            </a:pPr>
            <a:r>
              <a:rPr lang="ru-RU" b="1" dirty="0">
                <a:latin typeface="+mn-lt"/>
                <a:ea typeface="Times New Roman" pitchFamily="18" charset="0"/>
                <a:cs typeface="Times New Roman" pitchFamily="18" charset="0"/>
              </a:rPr>
              <a:t>убийства;</a:t>
            </a:r>
            <a:endParaRPr lang="ru-RU" b="1" dirty="0">
              <a:latin typeface="+mn-lt"/>
              <a:cs typeface="Times New Roman" pitchFamily="18" charset="0"/>
            </a:endParaRPr>
          </a:p>
          <a:p>
            <a:pPr lvl="0" indent="355600" algn="just" eaLnBrk="0" hangingPunct="0">
              <a:lnSpc>
                <a:spcPts val="2300"/>
              </a:lnSpc>
              <a:buFont typeface="Wingdings" pitchFamily="2" charset="2"/>
              <a:buChar char="Ø"/>
            </a:pPr>
            <a:r>
              <a:rPr lang="ru-RU" b="1" dirty="0" smtClean="0">
                <a:latin typeface="+mn-lt"/>
                <a:ea typeface="Times New Roman" pitchFamily="18" charset="0"/>
                <a:cs typeface="Times New Roman" pitchFamily="18" charset="0"/>
              </a:rPr>
              <a:t>все </a:t>
            </a:r>
            <a:r>
              <a:rPr lang="ru-RU" b="1" dirty="0">
                <a:latin typeface="+mn-lt"/>
                <a:ea typeface="Times New Roman" pitchFamily="18" charset="0"/>
                <a:cs typeface="Times New Roman" pitchFamily="18" charset="0"/>
              </a:rPr>
              <a:t>виды транспортных несчастных случаев;</a:t>
            </a:r>
            <a:endParaRPr lang="ru-RU" b="1" dirty="0">
              <a:latin typeface="+mn-lt"/>
              <a:cs typeface="Times New Roman" pitchFamily="18" charset="0"/>
            </a:endParaRPr>
          </a:p>
          <a:p>
            <a:pPr lvl="0" indent="355600" algn="just" eaLnBrk="0" hangingPunct="0">
              <a:spcAft>
                <a:spcPts val="600"/>
              </a:spcAft>
              <a:buFont typeface="Wingdings" pitchFamily="2" charset="2"/>
              <a:buChar char="Ø"/>
            </a:pPr>
            <a:r>
              <a:rPr lang="ru-RU" b="1" dirty="0">
                <a:latin typeface="+mn-lt"/>
                <a:ea typeface="Times New Roman" pitchFamily="18" charset="0"/>
                <a:cs typeface="Times New Roman" pitchFamily="18" charset="0"/>
              </a:rPr>
              <a:t>прочие причины</a:t>
            </a:r>
            <a:r>
              <a:rPr lang="ru-RU" b="1" dirty="0" smtClean="0">
                <a:latin typeface="+mn-lt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2" name="Picture 4" descr="C:\Users\ASUS\Desktop\Моя работа\Диссертация\Смертность\Риски с бета из статьи Красноярский край\Отчеты\картинки\Народная-медицина-против-насморка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4006" y="3388244"/>
            <a:ext cx="2074459" cy="3108241"/>
          </a:xfrm>
          <a:prstGeom prst="rect">
            <a:avLst/>
          </a:prstGeom>
          <a:noFill/>
          <a:effectLst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fld id="{599AB2ED-3992-4A7D-9FBD-869579F3454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6875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307" y="274638"/>
            <a:ext cx="8760868" cy="11430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Система показателей состояния здоровья и методы их оценки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6478" y="1586552"/>
            <a:ext cx="3739485" cy="4525963"/>
          </a:xfrm>
          <a:ln>
            <a:solidFill>
              <a:schemeClr val="bg2"/>
            </a:solidFill>
          </a:ln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sz="1800" b="1" dirty="0" smtClean="0"/>
              <a:t>Обобщенные показатели</a:t>
            </a:r>
            <a:r>
              <a:rPr lang="ru-RU" sz="1800" b="1" dirty="0"/>
              <a:t>: ОПЖ, коэффициенты </a:t>
            </a:r>
            <a:r>
              <a:rPr lang="ru-RU" sz="1800" b="1" dirty="0" smtClean="0"/>
              <a:t>смертности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1800" b="1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1800" b="1" dirty="0"/>
              <a:t>Показатели «здоровой жизни»: HALE, DALE, DALY, </a:t>
            </a:r>
            <a:r>
              <a:rPr lang="ru-RU" sz="1800" b="1" dirty="0" smtClean="0"/>
              <a:t>QALY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1800" b="1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1800" b="1" dirty="0"/>
              <a:t>Риски потерь здоровья и </a:t>
            </a:r>
            <a:r>
              <a:rPr lang="ru-RU" sz="1800" b="1" dirty="0" smtClean="0"/>
              <a:t>жизни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18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1800" b="1" dirty="0"/>
              <a:t>Стоимостные показатели здоровья и жизни</a:t>
            </a:r>
            <a:endParaRPr lang="ru-RU" sz="1800" b="1" dirty="0" smtClean="0"/>
          </a:p>
          <a:p>
            <a:endParaRPr lang="ru-RU" sz="18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21374" y="1600200"/>
            <a:ext cx="5198802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sz="1800" b="1" dirty="0"/>
              <a:t>Прямые методы оценки на основе </a:t>
            </a:r>
            <a:r>
              <a:rPr lang="ru-RU" sz="1800" b="1" dirty="0" err="1"/>
              <a:t>погодичных</a:t>
            </a:r>
            <a:r>
              <a:rPr lang="ru-RU" sz="1800" b="1" dirty="0"/>
              <a:t> коэффициентов смертности, повозрастных данных о числе умерших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800" b="1" dirty="0"/>
              <a:t>Специальные методы оценки на основе </a:t>
            </a:r>
            <a:r>
              <a:rPr lang="ru-RU" sz="1800" b="1" dirty="0" err="1"/>
              <a:t>погодичных</a:t>
            </a:r>
            <a:r>
              <a:rPr lang="ru-RU" sz="1800" b="1" dirty="0"/>
              <a:t> коэффициентов заболеваемости, смертности с учетом </a:t>
            </a:r>
            <a:r>
              <a:rPr lang="ru-RU" sz="1800" b="1" dirty="0" smtClean="0"/>
              <a:t>тяжести болезней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800" b="1" dirty="0"/>
              <a:t>Прямые методы оценки на основе данных о пострадавших, погибших в общей численности лиц, подвергшихся </a:t>
            </a:r>
            <a:r>
              <a:rPr lang="ru-RU" sz="1800" b="1" dirty="0" smtClean="0"/>
              <a:t>риску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1800" b="1" dirty="0"/>
              <a:t>Оценки по величине доходов, затрат на лечение, расходов на безопасность, «готовности платить» и т.п.</a:t>
            </a:r>
          </a:p>
          <a:p>
            <a:endParaRPr lang="ru-RU" sz="1800" b="1" dirty="0" smtClean="0"/>
          </a:p>
          <a:p>
            <a:endParaRPr lang="ru-RU" sz="18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47712" y="6318913"/>
            <a:ext cx="805219" cy="402562"/>
          </a:xfrm>
        </p:spPr>
        <p:txBody>
          <a:bodyPr/>
          <a:lstStyle/>
          <a:p>
            <a:fld id="{3F11FDEF-F749-4807-8E33-F707B31FE3B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1150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7" y="243107"/>
            <a:ext cx="8226425" cy="1491100"/>
          </a:xfrm>
        </p:spPr>
        <p:txBody>
          <a:bodyPr>
            <a:no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ea typeface="Calibri"/>
                <a:cs typeface="Times New Roman" pitchFamily="18" charset="0"/>
              </a:rPr>
              <a:t>Сравнительная таблица исходных и расчетных значений уровня заболеваемости населения по</a:t>
            </a:r>
            <a:r>
              <a:rPr lang="en-US" sz="1800" b="1" dirty="0" smtClean="0">
                <a:ea typeface="Calibri"/>
                <a:cs typeface="Times New Roman" pitchFamily="18" charset="0"/>
              </a:rPr>
              <a:t> </a:t>
            </a:r>
            <a:r>
              <a:rPr lang="ru-RU" sz="1800" b="1" dirty="0" smtClean="0">
                <a:ea typeface="Calibri"/>
                <a:cs typeface="Times New Roman" pitchFamily="18" charset="0"/>
              </a:rPr>
              <a:t>основным классам болезней по Федеральным округам и по РФ за 2010 год (число зарегистрированных больных с диагнозом, установленным впервые в жизни</a:t>
            </a:r>
            <a:r>
              <a:rPr lang="en-US" sz="1800" b="1" dirty="0" smtClean="0">
                <a:ea typeface="Calibri"/>
                <a:cs typeface="Times New Roman" pitchFamily="18" charset="0"/>
              </a:rPr>
              <a:t> </a:t>
            </a:r>
            <a:r>
              <a:rPr lang="ru-RU" sz="1800" b="1" dirty="0" smtClean="0">
                <a:ea typeface="Calibri"/>
                <a:cs typeface="Times New Roman" pitchFamily="18" charset="0"/>
              </a:rPr>
              <a:t>на 1000 чел.)</a:t>
            </a:r>
            <a:endParaRPr lang="ru-RU" sz="1800" b="1" dirty="0">
              <a:ea typeface="Calibri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725289"/>
              </p:ext>
            </p:extLst>
          </p:nvPr>
        </p:nvGraphicFramePr>
        <p:xfrm>
          <a:off x="323528" y="1860332"/>
          <a:ext cx="8604448" cy="4667585"/>
        </p:xfrm>
        <a:graphic>
          <a:graphicData uri="http://schemas.openxmlformats.org/drawingml/2006/table">
            <a:tbl>
              <a:tblPr/>
              <a:tblGrid>
                <a:gridCol w="2592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324000"/>
                <a:gridCol w="468408"/>
                <a:gridCol w="360040"/>
              </a:tblGrid>
              <a:tr h="7409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Российская Федерация</a:t>
                      </a:r>
                      <a:endParaRPr lang="ru-RU" sz="7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Центральный Федеральный округ</a:t>
                      </a:r>
                      <a:endParaRPr lang="ru-RU" sz="7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Северо-Западный Федеральный округ</a:t>
                      </a:r>
                      <a:endParaRPr lang="ru-RU" sz="7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Южный Федеральный округ</a:t>
                      </a:r>
                      <a:endParaRPr lang="ru-RU" sz="7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Северо-Кавказский Федеральный округ</a:t>
                      </a:r>
                      <a:endParaRPr lang="ru-RU" sz="7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Приволжский Федеральный округ</a:t>
                      </a:r>
                      <a:endParaRPr lang="ru-RU" sz="7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Уральский Федеральный округ</a:t>
                      </a:r>
                      <a:endParaRPr lang="ru-RU" sz="7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Сибирский Федеральный округ</a:t>
                      </a:r>
                      <a:endParaRPr lang="ru-RU" sz="7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Дальневосточный Федеральный округ</a:t>
                      </a:r>
                      <a:endParaRPr lang="ru-RU" sz="7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26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Исх.</a:t>
                      </a:r>
                      <a:endParaRPr lang="ru-RU" sz="8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Расч.</a:t>
                      </a:r>
                      <a:endParaRPr lang="ru-RU" sz="8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Исх.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Исх.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Исх.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Исх.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Исх.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Исх.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Исх.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Исх.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Некоторые инфекционные и паразитарные болезни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32,8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32,8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28,1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28,2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38,7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38,8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23,5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14,0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26,7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26,7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34,9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34,9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41,4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41,4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36,3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36,3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39,5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39,6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Новообразования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10,8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8,2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10,2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10,3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11,8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11,8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11,2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6,7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6,2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6,2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12,0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12,0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10,2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10,2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11,6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11,6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9,3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9,3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эндокринной системы, расстройства питания и нарушения обмена веществ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10,2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8,0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8,4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8,5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11,1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11,1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8,4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5,0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11,6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11,5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10,7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10,7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10,2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10,3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12,7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12,7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10,8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10,7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нервной системы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16,4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12,2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12,7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12,8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15,2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15,2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18,0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10,8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19,4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19,7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19,9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16,9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16,9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16,3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16,3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15,7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15,6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системы кровообращения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26,1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23,3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23,5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24,7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24,8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25,0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14,9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26,0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26,7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29,0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29,0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23,0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23,0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31,6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31,7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22,5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22,4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органов дыхания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323,8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250,0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325,6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325,8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379,7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381,0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273,3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163,2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215,5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214,3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347,3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347,2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340,4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340,2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312,5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312,7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348,4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347,8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органов пищеварения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33,4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25,9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24,4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24,6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31,0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31,3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31,8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19,0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39,5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35,9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35,9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32,5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32,6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43,0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43,1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45,9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45,6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кожи и подкожной клетчатки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48,2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36,3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45,2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45,3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54,6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54,7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43,5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26,0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35,2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35,4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55,9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55,9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49,0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49,0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45,0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45,0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51,8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51,7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костно-мышечной системы и соединительной ткани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33,5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25,2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31,0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31,1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34,6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34,9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32,2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19,2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20,2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20,3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39,0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39,0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33,0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33,0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37,7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37,8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29,0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28,9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мочеполовой системы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47,9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35,6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40,4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40,6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47,2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47,5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46,6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27,8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35,4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35,0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58,2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58,2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46,6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46,6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54,5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54,7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46,5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46,5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Травмы,  отравления и некоторые другие последствия воздействия внешних причин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91,6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70,1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83,5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83,5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98,1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98,2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78,7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47,0</a:t>
                      </a:r>
                      <a:endParaRPr lang="ru-RU" sz="8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67,6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67,7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102,2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102,2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97,2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97,2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98,6</a:t>
                      </a:r>
                      <a:endParaRPr lang="ru-RU" sz="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98,7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107,8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107,6</a:t>
                      </a:r>
                      <a:endParaRPr lang="ru-RU" sz="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000" marR="1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199" y="6558455"/>
            <a:ext cx="2590801" cy="78828"/>
          </a:xfrm>
        </p:spPr>
        <p:txBody>
          <a:bodyPr/>
          <a:lstStyle/>
          <a:p>
            <a:r>
              <a:rPr lang="en-US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5063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844714"/>
          </a:xfrm>
        </p:spPr>
        <p:txBody>
          <a:bodyPr>
            <a:noAutofit/>
          </a:bodyPr>
          <a:lstStyle/>
          <a:p>
            <a:pPr indent="450215" algn="ctr">
              <a:lnSpc>
                <a:spcPct val="115000"/>
              </a:lnSpc>
            </a:pPr>
            <a:r>
              <a:rPr lang="ru-RU" sz="1800" b="1" dirty="0">
                <a:ea typeface="Calibri"/>
                <a:cs typeface="Times New Roman" pitchFamily="18" charset="0"/>
              </a:rPr>
              <a:t>Погрешность в статистических данных по уровню  заболеваемости по основным классам болезней в Федеральных округах РФ за 2010 год (в %)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924296"/>
              </p:ext>
            </p:extLst>
          </p:nvPr>
        </p:nvGraphicFramePr>
        <p:xfrm>
          <a:off x="323528" y="1261238"/>
          <a:ext cx="8603998" cy="5330588"/>
        </p:xfrm>
        <a:graphic>
          <a:graphicData uri="http://schemas.openxmlformats.org/drawingml/2006/table">
            <a:tbl>
              <a:tblPr/>
              <a:tblGrid>
                <a:gridCol w="1665762"/>
                <a:gridCol w="654010"/>
                <a:gridCol w="759400"/>
                <a:gridCol w="759400"/>
                <a:gridCol w="759400"/>
                <a:gridCol w="759400"/>
                <a:gridCol w="769354"/>
                <a:gridCol w="759400"/>
                <a:gridCol w="759400"/>
                <a:gridCol w="958472"/>
              </a:tblGrid>
              <a:tr h="11824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Российская Федерация</a:t>
                      </a:r>
                      <a:endParaRPr lang="ru-RU" sz="800" b="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Центральный Федеральный округ</a:t>
                      </a:r>
                      <a:endParaRPr lang="ru-RU" sz="800" b="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Северо-Западный Федеральный округ</a:t>
                      </a:r>
                      <a:endParaRPr lang="ru-RU" sz="800" b="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Южный Федеральный округ</a:t>
                      </a:r>
                      <a:endParaRPr lang="ru-RU" sz="800" b="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Северо-Кавказский Федеральный округ</a:t>
                      </a:r>
                      <a:endParaRPr lang="ru-RU" sz="800" b="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Приволжский Федеральный округ</a:t>
                      </a:r>
                      <a:endParaRPr lang="ru-RU" sz="800" b="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Уральский Федеральный округ</a:t>
                      </a:r>
                      <a:endParaRPr lang="ru-RU" sz="800" b="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Сибирский Федеральный округ</a:t>
                      </a:r>
                      <a:endParaRPr lang="ru-RU" sz="800" b="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Дальневосточный Федеральный округ</a:t>
                      </a:r>
                      <a:endParaRPr lang="ru-RU" sz="800" b="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441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Некоторые инфекционные и паразитарные болезни</a:t>
                      </a:r>
                      <a:endParaRPr lang="ru-RU" sz="90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40,3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35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Новообразования</a:t>
                      </a:r>
                      <a:endParaRPr lang="ru-RU" sz="90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24,1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-0,6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40,1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-0,3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-0,3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16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эндокринной системы, расстройства питания и нарушения обмена веществ</a:t>
                      </a:r>
                      <a:endParaRPr lang="ru-RU" sz="90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22,0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-0,8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40,1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0,6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-0,4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-0,6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0,6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35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нервной системы</a:t>
                      </a:r>
                      <a:endParaRPr lang="ru-RU" sz="90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25,4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-1,0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40,3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-1,5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441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системы кровообращения</a:t>
                      </a:r>
                      <a:endParaRPr lang="ru-RU" sz="90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23,3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-0,9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-0,4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40,4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-2,7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0,1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35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органов дыхания</a:t>
                      </a:r>
                      <a:endParaRPr lang="ru-RU" sz="90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22,8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-0,3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40,3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0,6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0,1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35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органов пищеварения</a:t>
                      </a:r>
                      <a:endParaRPr lang="ru-RU" sz="90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22,5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-1,0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-1,0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40,3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1,3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-0,2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0,6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441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кожи и подкожной клетчатки</a:t>
                      </a:r>
                      <a:endParaRPr lang="ru-RU" sz="90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24,6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-0,2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40,3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-0,5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16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костно-мышечной системы и соединительной ткани</a:t>
                      </a:r>
                      <a:endParaRPr lang="ru-RU" sz="90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24,7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-0,9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40,4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-0,4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35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мочеполовой системы</a:t>
                      </a:r>
                      <a:endParaRPr lang="ru-RU" sz="90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25,7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-0,5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-0,6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40,4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1,1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-0,3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16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Травмы,  отравления и некоторые другие последствия воздействия внешних причин</a:t>
                      </a:r>
                      <a:endParaRPr lang="ru-RU" sz="900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23,5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40,2</a:t>
                      </a:r>
                      <a:endParaRPr lang="ru-RU" sz="105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-0,2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50" b="1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-0,1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0,2</a:t>
                      </a:r>
                      <a:endParaRPr lang="ru-RU" sz="1050" b="1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802" marR="448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420303" y="6526924"/>
            <a:ext cx="1581807" cy="210316"/>
          </a:xfrm>
        </p:spPr>
        <p:txBody>
          <a:bodyPr/>
          <a:lstStyle/>
          <a:p>
            <a:r>
              <a:rPr lang="en-US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0527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32011"/>
            <a:ext cx="8229600" cy="64144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Структура смертности</a:t>
            </a:r>
            <a:r>
              <a:rPr lang="en-US" sz="2400" b="1" dirty="0" smtClean="0"/>
              <a:t> </a:t>
            </a:r>
            <a:r>
              <a:rPr lang="ru-RU" sz="2400" b="1" dirty="0" smtClean="0"/>
              <a:t>от основных причин в РФ за </a:t>
            </a:r>
            <a:r>
              <a:rPr lang="ru-RU" sz="2400" b="1" dirty="0" smtClean="0">
                <a:cs typeface="Times New Roman" pitchFamily="18" charset="0"/>
              </a:rPr>
              <a:t>1994-2012 </a:t>
            </a:r>
            <a:r>
              <a:rPr lang="ru-RU" sz="2400" b="1" dirty="0" smtClean="0"/>
              <a:t>гг.</a:t>
            </a:r>
            <a:endParaRPr lang="ru-RU" sz="2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537277"/>
            <a:ext cx="2590800" cy="81887"/>
          </a:xfrm>
        </p:spPr>
        <p:txBody>
          <a:bodyPr/>
          <a:lstStyle/>
          <a:p>
            <a:fld id="{E52AD2F9-B48F-48EF-B212-F34023F7E549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90135641"/>
              </p:ext>
            </p:extLst>
          </p:nvPr>
        </p:nvGraphicFramePr>
        <p:xfrm>
          <a:off x="216000" y="941696"/>
          <a:ext cx="8712000" cy="559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29778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125" y="0"/>
            <a:ext cx="8870050" cy="941696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Среднегодовые риски смерти по основным причинам 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в Российской Федерации в период </a:t>
            </a:r>
            <a:r>
              <a:rPr lang="ru-RU" sz="2400" b="1" dirty="0" smtClean="0">
                <a:solidFill>
                  <a:srgbClr val="FF0000"/>
                </a:solidFill>
              </a:rPr>
              <a:t>1994</a:t>
            </a:r>
            <a:r>
              <a:rPr lang="ru-RU" sz="2400" b="1" dirty="0">
                <a:solidFill>
                  <a:srgbClr val="FF0000"/>
                </a:solidFill>
                <a:sym typeface="Symbol"/>
              </a:rPr>
              <a:t>-</a:t>
            </a:r>
            <a:r>
              <a:rPr lang="ru-RU" sz="2400" b="1" dirty="0" smtClean="0">
                <a:solidFill>
                  <a:srgbClr val="FF0000"/>
                </a:solidFill>
              </a:rPr>
              <a:t>2012 </a:t>
            </a:r>
            <a:r>
              <a:rPr lang="ru-RU" sz="2400" b="1" dirty="0">
                <a:solidFill>
                  <a:srgbClr val="FF0000"/>
                </a:solidFill>
              </a:rPr>
              <a:t>гг. (</a:t>
            </a:r>
            <a:r>
              <a:rPr lang="ru-RU" sz="2400" b="1" dirty="0">
                <a:solidFill>
                  <a:srgbClr val="FF0000"/>
                </a:solidFill>
                <a:sym typeface="Symbol"/>
              </a:rPr>
              <a:t></a:t>
            </a:r>
            <a:r>
              <a:rPr lang="ru-RU" sz="2400" b="1" dirty="0">
                <a:solidFill>
                  <a:srgbClr val="FF0000"/>
                </a:solidFill>
              </a:rPr>
              <a:t>10</a:t>
            </a:r>
            <a:r>
              <a:rPr lang="ru-RU" sz="2400" b="1" baseline="30000" dirty="0">
                <a:solidFill>
                  <a:srgbClr val="FF0000"/>
                </a:solidFill>
              </a:rPr>
              <a:t>–4</a:t>
            </a:r>
            <a:r>
              <a:rPr lang="ru-RU" sz="2400" b="1" dirty="0" smtClean="0">
                <a:solidFill>
                  <a:srgbClr val="FF0000"/>
                </a:solidFill>
              </a:rPr>
              <a:t>)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543304"/>
            <a:ext cx="2590800" cy="178170"/>
          </a:xfrm>
        </p:spPr>
        <p:txBody>
          <a:bodyPr/>
          <a:lstStyle/>
          <a:p>
            <a:fld id="{725F09D6-EC9B-4F07-8A9F-B204C4237DE9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43135"/>
              </p:ext>
            </p:extLst>
          </p:nvPr>
        </p:nvGraphicFramePr>
        <p:xfrm>
          <a:off x="279777" y="1228299"/>
          <a:ext cx="8591091" cy="5369568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2592000"/>
                <a:gridCol w="680400"/>
                <a:gridCol w="680400"/>
                <a:gridCol w="680400"/>
                <a:gridCol w="680400"/>
                <a:gridCol w="680400"/>
                <a:gridCol w="680400"/>
                <a:gridCol w="680400"/>
                <a:gridCol w="1236291"/>
              </a:tblGrid>
              <a:tr h="468000"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Причины смерти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2005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2006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2008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2009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2010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2011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2012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Вариация,%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437198">
                <a:tc>
                  <a:txBody>
                    <a:bodyPr/>
                    <a:lstStyle/>
                    <a:p>
                      <a:pPr marL="273050" indent="-222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</a:rPr>
                        <a:t>От всех причин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159,6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160,1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146,4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146,2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141,7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141,9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134,8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8,7</a:t>
                      </a:r>
                      <a:endParaRPr lang="ru-RU" sz="15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437198">
                <a:tc>
                  <a:txBody>
                    <a:bodyPr/>
                    <a:lstStyle/>
                    <a:p>
                      <a:pPr marL="21590"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Некоторые инфекционные </a:t>
                      </a:r>
                    </a:p>
                    <a:p>
                      <a:pPr marL="21590"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и паразитарные болезни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2,6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2,7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2,4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2,4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2,4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2,4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2,4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47,8</a:t>
                      </a:r>
                      <a:endParaRPr lang="ru-RU" sz="15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</a:tr>
              <a:tr h="437198"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Новообразования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20,1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20,1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20,3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20,3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20,7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20,5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20,5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7,8</a:t>
                      </a:r>
                      <a:endParaRPr lang="ru-RU" sz="15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437198"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Болезни системы </a:t>
                      </a:r>
                    </a:p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кровообращения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89,5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90,8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83,4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</a:rPr>
                        <a:t>83,5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80,1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80,6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75,4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9,0</a:t>
                      </a:r>
                      <a:endParaRPr lang="ru-RU" sz="15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437198"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Болезни органов дыхания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6,5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6,6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5,5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5,6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5,6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5,2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5,2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27,4</a:t>
                      </a:r>
                      <a:endParaRPr lang="ru-RU" sz="15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</a:tr>
              <a:tr h="437198">
                <a:tc>
                  <a:txBody>
                    <a:bodyPr/>
                    <a:lstStyle/>
                    <a:p>
                      <a:pPr marL="273050" indent="-222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Болезни органов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</a:rPr>
                        <a:t>         пищеварения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5,9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</a:rPr>
                        <a:t>6,6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6,2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6,4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6,3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6,4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6,2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17,4</a:t>
                      </a:r>
                      <a:endParaRPr lang="ru-RU" sz="15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437198"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Внешние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</a:rPr>
                        <a:t>причины, в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effectLst/>
                        </a:rPr>
                        <a:t>т.ч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22,7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22,0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18,2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17,2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15,8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15,2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13,2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28,9</a:t>
                      </a:r>
                      <a:endParaRPr lang="ru-RU" sz="15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4"/>
                    </a:solidFill>
                  </a:tcPr>
                </a:tc>
              </a:tr>
              <a:tr h="437198"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Случайные отравления </a:t>
                      </a:r>
                    </a:p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алкоголем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3,0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2,9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1,8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1,7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1,5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1,3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1,1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52,5</a:t>
                      </a:r>
                      <a:endParaRPr lang="ru-RU" sz="15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</a:tr>
              <a:tr h="437198"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Самоубийства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3,4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3,2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2,9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2,7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2,6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2,3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41,6</a:t>
                      </a:r>
                      <a:endParaRPr lang="ru-RU" sz="15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</a:tr>
              <a:tr h="437198"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rgbClr val="000000"/>
                          </a:solidFill>
                          <a:effectLst/>
                        </a:rPr>
                        <a:t>Убийства</a:t>
                      </a:r>
                      <a:endParaRPr lang="ru-RU" sz="13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2,7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2,5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1,8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1,7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1,5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1,3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1,2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54,9</a:t>
                      </a:r>
                      <a:endParaRPr lang="ru-RU" sz="15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99FF"/>
                    </a:solidFill>
                  </a:tcPr>
                </a:tc>
              </a:tr>
              <a:tr h="437198"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Все типы транспортных </a:t>
                      </a:r>
                    </a:p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</a:rPr>
                        <a:t>несчастных случаев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</a:rPr>
                        <a:t>2,5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2,1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27,9</a:t>
                      </a:r>
                      <a:endParaRPr lang="ru-RU" sz="15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440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28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7"/>
            <a:ext cx="9020175" cy="1281207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Ранжировка</a:t>
            </a:r>
            <a:r>
              <a:rPr lang="ru-RU" sz="2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регионов по 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скорректированным на средний возраст населения показателям </a:t>
            </a:r>
            <a:r>
              <a:rPr lang="ru-RU" sz="2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заболеваемости 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по </a:t>
            </a:r>
            <a:r>
              <a:rPr lang="ru-RU" sz="2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основным классам болезней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,</a:t>
            </a:r>
            <a:br>
              <a:rPr lang="ru-RU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усредненная за 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период</a:t>
            </a:r>
            <a:r>
              <a:rPr lang="en-US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с </a:t>
            </a:r>
            <a:r>
              <a:rPr lang="ru-RU" sz="2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1994 по 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201</a:t>
            </a:r>
            <a:r>
              <a:rPr lang="en-US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2</a:t>
            </a:r>
            <a:r>
              <a:rPr lang="ru-RU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гг.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0688611"/>
              </p:ext>
            </p:extLst>
          </p:nvPr>
        </p:nvGraphicFramePr>
        <p:xfrm>
          <a:off x="109182" y="1583139"/>
          <a:ext cx="8911988" cy="5058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3248" y="6318913"/>
            <a:ext cx="573206" cy="402562"/>
          </a:xfrm>
        </p:spPr>
        <p:txBody>
          <a:bodyPr/>
          <a:lstStyle/>
          <a:p>
            <a:fld id="{599AB2ED-3992-4A7D-9FBD-869579F34549}" type="slidenum">
              <a:rPr lang="en-US" smtClean="0">
                <a:solidFill>
                  <a:schemeClr val="bg1"/>
                </a:solidFill>
              </a:rPr>
              <a:pPr/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2777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468436" cy="84447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ea typeface="Calibri"/>
                <a:cs typeface="Times New Roman" pitchFamily="18" charset="0"/>
              </a:rPr>
              <a:t>Устойчивая классификация регионов РФ по среднему </a:t>
            </a:r>
            <a:r>
              <a:rPr lang="en-US" sz="2000" b="1" dirty="0" smtClean="0">
                <a:ea typeface="Calibri"/>
                <a:cs typeface="Times New Roman" pitchFamily="18" charset="0"/>
              </a:rPr>
              <a:t/>
            </a:r>
            <a:br>
              <a:rPr lang="en-US" sz="2000" b="1" dirty="0" smtClean="0">
                <a:ea typeface="Calibri"/>
                <a:cs typeface="Times New Roman" pitchFamily="18" charset="0"/>
              </a:rPr>
            </a:br>
            <a:r>
              <a:rPr lang="ru-RU" sz="2000" b="1" dirty="0" smtClean="0">
                <a:ea typeface="Calibri"/>
                <a:cs typeface="Times New Roman" pitchFamily="18" charset="0"/>
              </a:rPr>
              <a:t>за 1994-201</a:t>
            </a:r>
            <a:r>
              <a:rPr lang="en-US" sz="2000" b="1" dirty="0" smtClean="0">
                <a:ea typeface="Calibri"/>
                <a:cs typeface="Times New Roman" pitchFamily="18" charset="0"/>
              </a:rPr>
              <a:t>2</a:t>
            </a:r>
            <a:r>
              <a:rPr lang="ru-RU" sz="2000" b="1" dirty="0" smtClean="0">
                <a:ea typeface="Calibri"/>
                <a:cs typeface="Times New Roman" pitchFamily="18" charset="0"/>
              </a:rPr>
              <a:t> гг. уровню заболеваемости с использованием предложенной градации</a:t>
            </a:r>
            <a:endParaRPr lang="ru-RU" sz="2000" b="1" dirty="0">
              <a:ea typeface="Calibri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525344"/>
            <a:ext cx="2590800" cy="332656"/>
          </a:xfrm>
        </p:spPr>
        <p:txBody>
          <a:bodyPr/>
          <a:lstStyle/>
          <a:p>
            <a:r>
              <a:rPr lang="en-US" dirty="0" smtClean="0"/>
              <a:t>9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105606"/>
              </p:ext>
            </p:extLst>
          </p:nvPr>
        </p:nvGraphicFramePr>
        <p:xfrm>
          <a:off x="232012" y="1392071"/>
          <a:ext cx="8659566" cy="1266482"/>
        </p:xfrm>
        <a:graphic>
          <a:graphicData uri="http://schemas.openxmlformats.org/drawingml/2006/table">
            <a:tbl>
              <a:tblPr/>
              <a:tblGrid>
                <a:gridCol w="2355197"/>
                <a:gridCol w="1305211"/>
                <a:gridCol w="1040927"/>
                <a:gridCol w="1643968"/>
                <a:gridCol w="1203720"/>
                <a:gridCol w="1110543"/>
              </a:tblGrid>
              <a:tr h="214922"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Градация регионов по уровню заболеваемости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62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% отличия от общероссийского уровня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&gt;+20%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(+5%; +20%)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(+5%; -5%)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(-5%; -20%)</a:t>
                      </a:r>
                      <a:endParaRPr lang="ru-RU" sz="1200" b="1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&lt;-20%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2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Уровень заболеваемости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Очень высокий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Высокий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Удовлетворительный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Низкий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Очень низкий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Цветовая интерпретация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200" b="1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200" b="1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200" b="1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5464" marR="654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738648"/>
              </p:ext>
            </p:extLst>
          </p:nvPr>
        </p:nvGraphicFramePr>
        <p:xfrm>
          <a:off x="190006" y="2906973"/>
          <a:ext cx="8702470" cy="3268587"/>
        </p:xfrm>
        <a:graphic>
          <a:graphicData uri="http://schemas.openxmlformats.org/drawingml/2006/table">
            <a:tbl>
              <a:tblPr/>
              <a:tblGrid>
                <a:gridCol w="1024987"/>
                <a:gridCol w="697953"/>
                <a:gridCol w="697953"/>
                <a:gridCol w="697953"/>
                <a:gridCol w="697953"/>
                <a:gridCol w="697953"/>
                <a:gridCol w="697953"/>
                <a:gridCol w="697953"/>
                <a:gridCol w="697953"/>
                <a:gridCol w="697953"/>
                <a:gridCol w="697953"/>
                <a:gridCol w="697953"/>
              </a:tblGrid>
              <a:tr h="2175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06" marR="486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Некоторые инфекционные и паразитарные болезни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Новообразования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Болезни эндокринной системы, расстройства питания и нарушения обмена веществ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Болезни нервной системы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Болезни системы кровообращения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Болезни органов дыхания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Болезни органов пищеварения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Болезни кожи и подкожной клетчатки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Болезни костно-мышечной системы и соединительной ткани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Болезни мочеполовой системы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Травмы,  отравления и некоторые другие последствия воздействия внешних причин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Группа 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3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Группа 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3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Группа 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73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Группа 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8606" marR="4860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0125" y="6430021"/>
            <a:ext cx="8639033" cy="427979"/>
          </a:xfrm>
          <a:prstGeom prst="rect">
            <a:avLst/>
          </a:prstGeom>
          <a:noFill/>
        </p:spPr>
        <p:txBody>
          <a:bodyPr wrap="square" tIns="0" bIns="180000" rtlCol="0" anchor="b" anchorCtr="1">
            <a:spAutoFit/>
          </a:bodyPr>
          <a:lstStyle/>
          <a:p>
            <a:r>
              <a:rPr lang="ru-RU" sz="1600" dirty="0" smtClean="0">
                <a:latin typeface="+mn-lt"/>
              </a:rPr>
              <a:t>(1-я группа – 31 регион, 2-я – 17,  3-я – 17, 4-я – 10, </a:t>
            </a:r>
            <a:r>
              <a:rPr lang="ru-RU" sz="1600" dirty="0" err="1" smtClean="0">
                <a:latin typeface="+mn-lt"/>
              </a:rPr>
              <a:t>нерасклассифицированных</a:t>
            </a:r>
            <a:r>
              <a:rPr lang="ru-RU" sz="1600" dirty="0" smtClean="0">
                <a:latin typeface="+mn-lt"/>
              </a:rPr>
              <a:t> – 4)</a:t>
            </a:r>
            <a:endParaRPr lang="ru-RU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82937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3422"/>
            <a:ext cx="8229600" cy="78827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ea typeface="Calibri"/>
                <a:cs typeface="Times New Roman" pitchFamily="18" charset="0"/>
              </a:rPr>
              <a:t>Типологическая группировка регионов РФ по рискам смерти от основных причин в среднем за период с </a:t>
            </a:r>
            <a:r>
              <a:rPr lang="ru-RU" sz="2000" b="1" dirty="0" smtClean="0">
                <a:ea typeface="Calibri"/>
                <a:cs typeface="Times New Roman" pitchFamily="18" charset="0"/>
              </a:rPr>
              <a:t>199</a:t>
            </a:r>
            <a:r>
              <a:rPr lang="en-US" sz="2000" b="1" dirty="0" smtClean="0">
                <a:ea typeface="Calibri"/>
                <a:cs typeface="Times New Roman" pitchFamily="18" charset="0"/>
              </a:rPr>
              <a:t>4</a:t>
            </a:r>
            <a:r>
              <a:rPr lang="ru-RU" sz="2000" b="1" dirty="0" smtClean="0">
                <a:ea typeface="Calibri"/>
                <a:cs typeface="Times New Roman" pitchFamily="18" charset="0"/>
              </a:rPr>
              <a:t> </a:t>
            </a:r>
            <a:r>
              <a:rPr lang="ru-RU" sz="2000" b="1" dirty="0">
                <a:ea typeface="Calibri"/>
                <a:cs typeface="Times New Roman" pitchFamily="18" charset="0"/>
              </a:rPr>
              <a:t>по 2012 гг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C124F33D-0903-4B47-B92D-40EBD04EDFA4}" type="slidenum">
              <a:rPr lang="ru-RU" smtClean="0">
                <a:solidFill>
                  <a:schemeClr val="tx1"/>
                </a:solidFill>
              </a:rPr>
              <a:pPr/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039006"/>
              </p:ext>
            </p:extLst>
          </p:nvPr>
        </p:nvGraphicFramePr>
        <p:xfrm>
          <a:off x="283780" y="1292773"/>
          <a:ext cx="8551463" cy="5277244"/>
        </p:xfrm>
        <a:graphic>
          <a:graphicData uri="http://schemas.openxmlformats.org/drawingml/2006/table">
            <a:tbl>
              <a:tblPr/>
              <a:tblGrid>
                <a:gridCol w="4638131"/>
                <a:gridCol w="1304444"/>
                <a:gridCol w="1304444"/>
                <a:gridCol w="1304444"/>
              </a:tblGrid>
              <a:tr h="58332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Причины смерти</a:t>
                      </a:r>
                    </a:p>
                  </a:txBody>
                  <a:tcPr marL="68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Группа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Группа 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Группа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Некоторые инфекционные и паразитарные болезни</a:t>
                      </a:r>
                    </a:p>
                  </a:txBody>
                  <a:tcPr marL="90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Новообразования</a:t>
                      </a:r>
                    </a:p>
                  </a:txBody>
                  <a:tcPr marL="90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системы кровообращения</a:t>
                      </a:r>
                    </a:p>
                  </a:txBody>
                  <a:tcPr marL="90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органов пищеварения</a:t>
                      </a:r>
                    </a:p>
                  </a:txBody>
                  <a:tcPr marL="90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Болезни органов дыхания</a:t>
                      </a:r>
                    </a:p>
                  </a:txBody>
                  <a:tcPr marL="90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Самоубийства</a:t>
                      </a:r>
                    </a:p>
                  </a:txBody>
                  <a:tcPr marL="90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Убийства</a:t>
                      </a:r>
                    </a:p>
                  </a:txBody>
                  <a:tcPr marL="90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Случайные отравления алкоголем</a:t>
                      </a:r>
                    </a:p>
                  </a:txBody>
                  <a:tcPr marL="90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Все виды транспортных несчастных случаев</a:t>
                      </a:r>
                    </a:p>
                  </a:txBody>
                  <a:tcPr marL="90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Внешние причины</a:t>
                      </a:r>
                    </a:p>
                  </a:txBody>
                  <a:tcPr marL="90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Прочие причины</a:t>
                      </a:r>
                    </a:p>
                  </a:txBody>
                  <a:tcPr marL="90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71287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830" y="150125"/>
            <a:ext cx="8897345" cy="1267513"/>
          </a:xfrm>
        </p:spPr>
        <p:txBody>
          <a:bodyPr anchor="t"/>
          <a:lstStyle/>
          <a:p>
            <a:pPr algn="ctr"/>
            <a:r>
              <a:rPr lang="ru-RU" sz="2400" b="1" dirty="0">
                <a:solidFill>
                  <a:srgbClr val="FF0000"/>
                </a:solidFill>
                <a:ea typeface="Calibri"/>
                <a:cs typeface="Times New Roman" pitchFamily="18" charset="0"/>
              </a:rPr>
              <a:t>Оценки потерянных лет здоровой жизни в следствие </a:t>
            </a:r>
            <a:r>
              <a:rPr lang="ru-RU" sz="2400" b="1" dirty="0" smtClean="0">
                <a:solidFill>
                  <a:srgbClr val="FF0000"/>
                </a:solidFill>
                <a:ea typeface="Calibri"/>
                <a:cs typeface="Times New Roman" pitchFamily="18" charset="0"/>
              </a:rPr>
              <a:t>болезней системы кровообращения </a:t>
            </a:r>
            <a:r>
              <a:rPr lang="ru-RU" sz="2400" b="1" dirty="0">
                <a:solidFill>
                  <a:srgbClr val="FF0000"/>
                </a:solidFill>
                <a:ea typeface="Calibri"/>
                <a:cs typeface="Times New Roman" pitchFamily="18" charset="0"/>
              </a:rPr>
              <a:t>в регионах </a:t>
            </a:r>
            <a:r>
              <a:rPr lang="ru-RU" sz="2400" b="1" dirty="0" smtClean="0">
                <a:solidFill>
                  <a:srgbClr val="FF0000"/>
                </a:solidFill>
                <a:ea typeface="Calibri"/>
                <a:cs typeface="Times New Roman" pitchFamily="18" charset="0"/>
              </a:rPr>
              <a:t>РФ усредненные за период </a:t>
            </a:r>
            <a:r>
              <a:rPr lang="ru-RU" sz="2400" b="1" dirty="0" smtClean="0">
                <a:solidFill>
                  <a:srgbClr val="FF0000"/>
                </a:solidFill>
                <a:ea typeface="Calibri"/>
                <a:cs typeface="Times New Roman" pitchFamily="18" charset="0"/>
              </a:rPr>
              <a:t>200</a:t>
            </a:r>
            <a:r>
              <a:rPr lang="en-US" sz="2400" b="1" dirty="0" smtClean="0">
                <a:solidFill>
                  <a:srgbClr val="FF0000"/>
                </a:solidFill>
                <a:ea typeface="Calibri"/>
                <a:cs typeface="Times New Roman" pitchFamily="18" charset="0"/>
              </a:rPr>
              <a:t>8</a:t>
            </a:r>
            <a:r>
              <a:rPr lang="ru-RU" sz="2400" b="1" dirty="0" smtClean="0">
                <a:solidFill>
                  <a:srgbClr val="FF0000"/>
                </a:solidFill>
                <a:ea typeface="Calibri"/>
                <a:cs typeface="Times New Roman" pitchFamily="18" charset="0"/>
              </a:rPr>
              <a:t>–201</a:t>
            </a:r>
            <a:r>
              <a:rPr lang="en-US" sz="2400" b="1" dirty="0" smtClean="0">
                <a:solidFill>
                  <a:srgbClr val="FF0000"/>
                </a:solidFill>
                <a:ea typeface="Calibri"/>
                <a:cs typeface="Times New Roman" pitchFamily="18" charset="0"/>
              </a:rPr>
              <a:t>2</a:t>
            </a:r>
            <a:r>
              <a:rPr lang="ru-RU" sz="2400" b="1" dirty="0" smtClean="0">
                <a:solidFill>
                  <a:srgbClr val="FF0000"/>
                </a:solidFill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ea typeface="Calibri"/>
                <a:cs typeface="Times New Roman" pitchFamily="18" charset="0"/>
              </a:rPr>
              <a:t>годы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20918" y="6537277"/>
            <a:ext cx="423082" cy="320721"/>
          </a:xfrm>
        </p:spPr>
        <p:txBody>
          <a:bodyPr/>
          <a:lstStyle/>
          <a:p>
            <a:fld id="{725F09D6-EC9B-4F07-8A9F-B204C4237DE9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5617505"/>
              </p:ext>
            </p:extLst>
          </p:nvPr>
        </p:nvGraphicFramePr>
        <p:xfrm>
          <a:off x="191068" y="1351128"/>
          <a:ext cx="8707271" cy="5227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71364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91069"/>
            <a:ext cx="8501122" cy="1241945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/>
              <a:t>Оценка потерь лет здоровой жизни в течение всей предстоящей жизни в связи с заболеваемостью болезнями системы кровообращения и новообразованиями в расчете на одного новорожденного в Федеральных округах РФ в среднем за </a:t>
            </a:r>
            <a:r>
              <a:rPr lang="ru-RU" sz="1800" b="1" dirty="0" smtClean="0">
                <a:cs typeface="Times New Roman" pitchFamily="18" charset="0"/>
              </a:rPr>
              <a:t>2008 - 2012 </a:t>
            </a:r>
            <a:r>
              <a:rPr lang="ru-RU" sz="1800" b="1" dirty="0" smtClean="0"/>
              <a:t>гг.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451678" y="6509982"/>
            <a:ext cx="1692322" cy="348018"/>
          </a:xfrm>
        </p:spPr>
        <p:txBody>
          <a:bodyPr/>
          <a:lstStyle/>
          <a:p>
            <a:fld id="{E52AD2F9-B48F-48EF-B212-F34023F7E549}" type="slidenum">
              <a:rPr lang="ru-RU" smtClean="0"/>
              <a:pPr/>
              <a:t>12</a:t>
            </a:fld>
            <a:endParaRPr lang="ru-RU" dirty="0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267032669"/>
              </p:ext>
            </p:extLst>
          </p:nvPr>
        </p:nvGraphicFramePr>
        <p:xfrm>
          <a:off x="4653887" y="1733266"/>
          <a:ext cx="4490113" cy="464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949761569"/>
              </p:ext>
            </p:extLst>
          </p:nvPr>
        </p:nvGraphicFramePr>
        <p:xfrm>
          <a:off x="142844" y="1610436"/>
          <a:ext cx="4320000" cy="464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5929322" y="6000768"/>
            <a:ext cx="2428892" cy="61839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Новообразования</a:t>
            </a:r>
            <a:endParaRPr kumimoji="0" lang="ru-RU" sz="1600" b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42844" y="6072206"/>
            <a:ext cx="4071966" cy="54695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Болезни системы кровообращения</a:t>
            </a:r>
            <a:endParaRPr kumimoji="0" lang="ru-RU" sz="1600" b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10193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844714"/>
          </a:xfrm>
        </p:spPr>
        <p:txBody>
          <a:bodyPr/>
          <a:lstStyle/>
          <a:p>
            <a:pPr algn="ctr"/>
            <a:r>
              <a:rPr lang="ru-RU" sz="1600" b="1" dirty="0" smtClean="0"/>
              <a:t>Сопоставление потерь </a:t>
            </a:r>
            <a:r>
              <a:rPr lang="ru-RU" sz="1600" b="1" dirty="0"/>
              <a:t>лет здоровой жизни </a:t>
            </a:r>
            <a:r>
              <a:rPr lang="ru-RU" sz="1600" b="1" dirty="0" smtClean="0"/>
              <a:t>в </a:t>
            </a:r>
            <a:r>
              <a:rPr lang="ru-RU" sz="1600" b="1" dirty="0"/>
              <a:t>связи с заболеваемостью </a:t>
            </a:r>
            <a:r>
              <a:rPr lang="ru-RU" sz="1600" b="1" dirty="0" smtClean="0"/>
              <a:t>некоторыми инфекционными болезнями, болезнями </a:t>
            </a:r>
            <a:r>
              <a:rPr lang="ru-RU" sz="1600" b="1" dirty="0"/>
              <a:t>системы кровообращения и новообразованиями в расчете на одного новорожденного в Федеральных округах РФ в среднем за </a:t>
            </a:r>
            <a:r>
              <a:rPr lang="ru-RU" sz="1600" b="1" dirty="0">
                <a:cs typeface="Times New Roman" pitchFamily="18" charset="0"/>
              </a:rPr>
              <a:t>2008 - 2012 </a:t>
            </a:r>
            <a:r>
              <a:rPr lang="ru-RU" sz="1600" b="1" dirty="0"/>
              <a:t>гг.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479628"/>
            <a:ext cx="2590800" cy="378372"/>
          </a:xfrm>
        </p:spPr>
        <p:txBody>
          <a:bodyPr/>
          <a:lstStyle/>
          <a:p>
            <a:fld id="{29EF525E-47C0-46F8-A5FE-D445E4FE6B29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6744634"/>
              </p:ext>
            </p:extLst>
          </p:nvPr>
        </p:nvGraphicFramePr>
        <p:xfrm>
          <a:off x="455613" y="1261241"/>
          <a:ext cx="8226425" cy="5328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5106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32764"/>
          </a:xfrm>
        </p:spPr>
        <p:txBody>
          <a:bodyPr/>
          <a:lstStyle/>
          <a:p>
            <a:pPr algn="ctr"/>
            <a:r>
              <a:rPr lang="ru-RU" sz="2000" b="1" dirty="0"/>
              <a:t>Риск заболеваемости и смертности от злокачественных новообразований (все формы С</a:t>
            </a:r>
            <a:r>
              <a:rPr lang="ru-RU" sz="2000" b="1" dirty="0">
                <a:cs typeface="Times New Roman" pitchFamily="18" charset="0"/>
              </a:rPr>
              <a:t>00-97</a:t>
            </a:r>
            <a:r>
              <a:rPr lang="ru-RU" sz="2000" b="1" dirty="0"/>
              <a:t>) для населения различных возрастных групп в некоторых странах </a:t>
            </a:r>
            <a:r>
              <a:rPr lang="ru-RU" sz="2000" b="1" dirty="0" smtClean="0"/>
              <a:t>мира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ctr"/>
            <a:r>
              <a:rPr lang="ru-RU" sz="1800" kern="1200" dirty="0">
                <a:solidFill>
                  <a:schemeClr val="tx2"/>
                </a:solidFill>
              </a:rPr>
              <a:t>Заболеваемость</a:t>
            </a:r>
          </a:p>
          <a:p>
            <a:endParaRPr lang="ru-RU" dirty="0"/>
          </a:p>
        </p:txBody>
      </p:sp>
      <p:graphicFrame>
        <p:nvGraphicFramePr>
          <p:cNvPr id="8" name="Диаграмма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00147772"/>
              </p:ext>
            </p:extLst>
          </p:nvPr>
        </p:nvGraphicFramePr>
        <p:xfrm>
          <a:off x="232012" y="1733266"/>
          <a:ext cx="4265376" cy="4997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 algn="ctr"/>
            <a:r>
              <a:rPr lang="ru-RU" sz="1800" kern="1200" dirty="0">
                <a:solidFill>
                  <a:schemeClr val="tx2"/>
                </a:solidFill>
              </a:rPr>
              <a:t>Смертность</a:t>
            </a:r>
          </a:p>
          <a:p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592299187"/>
              </p:ext>
            </p:extLst>
          </p:nvPr>
        </p:nvGraphicFramePr>
        <p:xfrm>
          <a:off x="4699616" y="1815152"/>
          <a:ext cx="4041775" cy="4667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441743"/>
            <a:ext cx="2590800" cy="279732"/>
          </a:xfrm>
        </p:spPr>
        <p:txBody>
          <a:bodyPr/>
          <a:lstStyle/>
          <a:p>
            <a:fld id="{47D07606-C9C1-4519-BEC5-4510CD1B918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9617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04952"/>
            <a:ext cx="8229600" cy="10405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cs typeface="Times New Roman" pitchFamily="18" charset="0"/>
              </a:rPr>
              <a:t>Отклонени</a:t>
            </a:r>
            <a:r>
              <a:rPr lang="ru-RU" sz="2000" b="1" dirty="0">
                <a:cs typeface="Times New Roman" pitchFamily="18" charset="0"/>
              </a:rPr>
              <a:t>я</a:t>
            </a:r>
            <a:r>
              <a:rPr lang="ru-RU" sz="2000" b="1" dirty="0" smtClean="0">
                <a:cs typeface="Times New Roman" pitchFamily="18" charset="0"/>
              </a:rPr>
              <a:t> </a:t>
            </a:r>
            <a:r>
              <a:rPr lang="ru-RU" sz="2000" b="1" dirty="0" smtClean="0">
                <a:cs typeface="Times New Roman" pitchFamily="18" charset="0"/>
              </a:rPr>
              <a:t>от среднероссийского уровня </a:t>
            </a:r>
            <a:r>
              <a:rPr lang="ru-RU" sz="2000" b="1" dirty="0" smtClean="0">
                <a:cs typeface="Times New Roman" pitchFamily="18" charset="0"/>
              </a:rPr>
              <a:t>показателей </a:t>
            </a:r>
            <a:r>
              <a:rPr lang="ru-RU" sz="2000" b="1" dirty="0" smtClean="0">
                <a:cs typeface="Times New Roman" pitchFamily="18" charset="0"/>
              </a:rPr>
              <a:t>отношения числа умерших к числу заболевших</a:t>
            </a:r>
            <a:r>
              <a:rPr lang="en-US" sz="2000" b="1" dirty="0" smtClean="0">
                <a:cs typeface="Times New Roman" pitchFamily="18" charset="0"/>
              </a:rPr>
              <a:t> </a:t>
            </a:r>
            <a:r>
              <a:rPr lang="ru-RU" sz="2000" b="1" dirty="0" smtClean="0">
                <a:cs typeface="Times New Roman" pitchFamily="18" charset="0"/>
              </a:rPr>
              <a:t>всеми видами злокачественных новообразований в некоторых странах мира и группах субъектов РФ</a:t>
            </a:r>
            <a:endParaRPr lang="ru-RU" sz="2000" b="1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82758" y="6432331"/>
            <a:ext cx="1261242" cy="289144"/>
          </a:xfrm>
        </p:spPr>
        <p:txBody>
          <a:bodyPr/>
          <a:lstStyle/>
          <a:p>
            <a:fld id="{35D8B568-AFC9-455C-AC6E-BD0A8DD7EF51}" type="slidenum">
              <a:rPr lang="ru-RU" smtClean="0">
                <a:latin typeface="+mn-lt"/>
                <a:cs typeface="Times New Roman" pitchFamily="18" charset="0"/>
              </a:rPr>
              <a:pPr/>
              <a:t>15</a:t>
            </a:fld>
            <a:endParaRPr lang="ru-RU" dirty="0">
              <a:latin typeface="+mn-lt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644523369"/>
              </p:ext>
            </p:extLst>
          </p:nvPr>
        </p:nvGraphicFramePr>
        <p:xfrm>
          <a:off x="323193" y="1450426"/>
          <a:ext cx="8497614" cy="5114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9636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77422"/>
            <a:ext cx="8229600" cy="109182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+mn-lt"/>
              </a:rPr>
              <a:t>Коэффициенты эластичности смертности от различных форм злокачественных новообразований и среднего возраста мужского и женского населения РФ</a:t>
            </a:r>
            <a:endParaRPr lang="en-US" sz="2000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509981"/>
            <a:ext cx="2590800" cy="211493"/>
          </a:xfrm>
        </p:spPr>
        <p:txBody>
          <a:bodyPr/>
          <a:lstStyle/>
          <a:p>
            <a:fld id="{E52AD2F9-B48F-48EF-B212-F34023F7E549}" type="slidenum">
              <a:rPr lang="ru-RU" smtClean="0"/>
              <a:pPr/>
              <a:t>16</a:t>
            </a:fld>
            <a:endParaRPr lang="ru-RU" dirty="0"/>
          </a:p>
        </p:txBody>
      </p:sp>
      <p:graphicFrame>
        <p:nvGraphicFramePr>
          <p:cNvPr id="5" name="Диаграмма 5"/>
          <p:cNvGraphicFramePr/>
          <p:nvPr>
            <p:extLst>
              <p:ext uri="{D42A27DB-BD31-4B8C-83A1-F6EECF244321}">
                <p14:modId xmlns:p14="http://schemas.microsoft.com/office/powerpoint/2010/main" val="1426899191"/>
              </p:ext>
            </p:extLst>
          </p:nvPr>
        </p:nvGraphicFramePr>
        <p:xfrm>
          <a:off x="142845" y="1542196"/>
          <a:ext cx="8782792" cy="4967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5020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955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latin typeface="+mn-lt"/>
              </a:rPr>
              <a:t>Заболеваемость </a:t>
            </a:r>
            <a:r>
              <a:rPr lang="ru-RU" sz="2000" b="1" dirty="0" smtClean="0">
                <a:latin typeface="+mn-lt"/>
              </a:rPr>
              <a:t>и смертность населения </a:t>
            </a:r>
            <a:r>
              <a:rPr lang="ru-RU" sz="2000" b="1" dirty="0">
                <a:latin typeface="+mn-lt"/>
              </a:rPr>
              <a:t>РФ </a:t>
            </a:r>
            <a:r>
              <a:rPr lang="ru-RU" sz="2000" b="1" dirty="0" smtClean="0">
                <a:latin typeface="+mn-lt"/>
              </a:rPr>
              <a:t>от всех форм злокачественных </a:t>
            </a:r>
            <a:r>
              <a:rPr lang="ru-RU" sz="2000" b="1" dirty="0">
                <a:latin typeface="+mn-lt"/>
              </a:rPr>
              <a:t>новообразований </a:t>
            </a:r>
            <a:r>
              <a:rPr lang="ru-RU" sz="2000" b="1" dirty="0" smtClean="0">
                <a:latin typeface="+mn-lt"/>
              </a:rPr>
              <a:t>в </a:t>
            </a:r>
            <a:r>
              <a:rPr lang="ru-RU" sz="2000" b="1" dirty="0">
                <a:latin typeface="+mn-lt"/>
              </a:rPr>
              <a:t>расчете на 100 000 чел., скорректированной с учетом половозрастной структуры населения</a:t>
            </a:r>
            <a:endParaRPr lang="en-US" sz="2000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536549"/>
            <a:ext cx="2590800" cy="156684"/>
          </a:xfrm>
        </p:spPr>
        <p:txBody>
          <a:bodyPr/>
          <a:lstStyle/>
          <a:p>
            <a:fld id="{E52AD2F9-B48F-48EF-B212-F34023F7E549}" type="slidenum">
              <a:rPr lang="ru-RU"/>
              <a:pPr/>
              <a:t>17</a:t>
            </a:fld>
            <a:endParaRPr lang="ru-RU" dirty="0"/>
          </a:p>
        </p:txBody>
      </p:sp>
      <p:graphicFrame>
        <p:nvGraphicFramePr>
          <p:cNvPr id="5" name="Диаграмма 2"/>
          <p:cNvGraphicFramePr/>
          <p:nvPr>
            <p:extLst>
              <p:ext uri="{D42A27DB-BD31-4B8C-83A1-F6EECF244321}">
                <p14:modId xmlns:p14="http://schemas.microsoft.com/office/powerpoint/2010/main" val="3355558092"/>
              </p:ext>
            </p:extLst>
          </p:nvPr>
        </p:nvGraphicFramePr>
        <p:xfrm>
          <a:off x="189185" y="1418897"/>
          <a:ext cx="4351283" cy="511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7"/>
          <p:cNvGraphicFramePr/>
          <p:nvPr>
            <p:extLst>
              <p:ext uri="{D42A27DB-BD31-4B8C-83A1-F6EECF244321}">
                <p14:modId xmlns:p14="http://schemas.microsoft.com/office/powerpoint/2010/main" val="3109529216"/>
              </p:ext>
            </p:extLst>
          </p:nvPr>
        </p:nvGraphicFramePr>
        <p:xfrm>
          <a:off x="4729654" y="1450428"/>
          <a:ext cx="4189969" cy="4907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000100" y="6357958"/>
            <a:ext cx="2428892" cy="35718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Заболеваемость</a:t>
            </a:r>
            <a:endParaRPr kumimoji="0" lang="ru-RU" sz="1800" b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000760" y="6357958"/>
            <a:ext cx="2428892" cy="35718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Смертность</a:t>
            </a:r>
            <a:endParaRPr kumimoji="0" lang="ru-RU" sz="1800" b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5339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7421"/>
            <a:ext cx="9143999" cy="1255593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+mn-lt"/>
                <a:cs typeface="Times New Roman" pitchFamily="18" charset="0"/>
              </a:rPr>
              <a:t>Зависимость потерь от всех форм злокачественных новообразований, </a:t>
            </a:r>
            <a:r>
              <a:rPr lang="ru-RU" sz="2000" b="1" dirty="0">
                <a:cs typeface="Times New Roman" pitchFamily="18" charset="0"/>
              </a:rPr>
              <a:t>скорректированных с учетом возрастной структуры</a:t>
            </a:r>
            <a:r>
              <a:rPr lang="ru-RU" sz="2000" b="1" dirty="0" smtClean="0">
                <a:latin typeface="+mn-lt"/>
                <a:cs typeface="Times New Roman" pitchFamily="18" charset="0"/>
              </a:rPr>
              <a:t> от расходов на здравоохранение </a:t>
            </a:r>
            <a:br>
              <a:rPr lang="ru-RU" sz="2000" b="1" dirty="0" smtClean="0">
                <a:latin typeface="+mn-lt"/>
                <a:cs typeface="Times New Roman" pitchFamily="18" charset="0"/>
              </a:rPr>
            </a:br>
            <a:r>
              <a:rPr lang="ru-RU" sz="2000" b="1" dirty="0" smtClean="0">
                <a:latin typeface="+mn-lt"/>
                <a:cs typeface="Times New Roman" pitchFamily="18" charset="0"/>
              </a:rPr>
              <a:t>в некоторых странах мира</a:t>
            </a:r>
            <a:endParaRPr lang="en-US" sz="2000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509982"/>
            <a:ext cx="2590800" cy="348017"/>
          </a:xfrm>
        </p:spPr>
        <p:txBody>
          <a:bodyPr/>
          <a:lstStyle/>
          <a:p>
            <a:fld id="{E52AD2F9-B48F-48EF-B212-F34023F7E549}" type="slidenum">
              <a:rPr lang="ru-RU" smtClean="0"/>
              <a:pPr/>
              <a:t>18</a:t>
            </a:fld>
            <a:endParaRPr lang="ru-RU" dirty="0"/>
          </a:p>
        </p:txBody>
      </p:sp>
      <p:graphicFrame>
        <p:nvGraphicFramePr>
          <p:cNvPr id="5" name="Диаграмма 1"/>
          <p:cNvGraphicFramePr/>
          <p:nvPr>
            <p:extLst>
              <p:ext uri="{D42A27DB-BD31-4B8C-83A1-F6EECF244321}">
                <p14:modId xmlns:p14="http://schemas.microsoft.com/office/powerpoint/2010/main" val="2933817925"/>
              </p:ext>
            </p:extLst>
          </p:nvPr>
        </p:nvGraphicFramePr>
        <p:xfrm>
          <a:off x="150126" y="1500174"/>
          <a:ext cx="8851030" cy="5241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66610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8173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+mn-lt"/>
                <a:cs typeface="Times New Roman" pitchFamily="18" charset="0"/>
              </a:rPr>
              <a:t>Зависимость потерь от всех форм злокачественных новообразований от расходов на здравоохранение </a:t>
            </a:r>
            <a:br>
              <a:rPr lang="ru-RU" sz="2000" b="1" dirty="0" smtClean="0">
                <a:latin typeface="+mn-lt"/>
                <a:cs typeface="Times New Roman" pitchFamily="18" charset="0"/>
              </a:rPr>
            </a:br>
            <a:r>
              <a:rPr lang="ru-RU" sz="2000" b="1" dirty="0" smtClean="0">
                <a:latin typeface="+mn-lt"/>
                <a:cs typeface="Times New Roman" pitchFamily="18" charset="0"/>
              </a:rPr>
              <a:t>в некоторых странах мира</a:t>
            </a:r>
            <a:endParaRPr lang="en-US" sz="2000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523631"/>
            <a:ext cx="457200" cy="334369"/>
          </a:xfrm>
        </p:spPr>
        <p:txBody>
          <a:bodyPr/>
          <a:lstStyle/>
          <a:p>
            <a:fld id="{E52AD2F9-B48F-48EF-B212-F34023F7E549}" type="slidenum">
              <a:rPr lang="ru-RU" smtClean="0"/>
              <a:pPr/>
              <a:t>19</a:t>
            </a:fld>
            <a:endParaRPr lang="ru-RU"/>
          </a:p>
        </p:txBody>
      </p:sp>
      <p:graphicFrame>
        <p:nvGraphicFramePr>
          <p:cNvPr id="5" name="Диаграмма 2"/>
          <p:cNvGraphicFramePr/>
          <p:nvPr>
            <p:extLst>
              <p:ext uri="{D42A27DB-BD31-4B8C-83A1-F6EECF244321}">
                <p14:modId xmlns:p14="http://schemas.microsoft.com/office/powerpoint/2010/main" val="42045303"/>
              </p:ext>
            </p:extLst>
          </p:nvPr>
        </p:nvGraphicFramePr>
        <p:xfrm>
          <a:off x="109182" y="1296537"/>
          <a:ext cx="8820536" cy="5322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6612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641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+mn-lt"/>
                <a:cs typeface="Times New Roman" pitchFamily="18" charset="0"/>
              </a:rPr>
              <a:t>Зависимость отношения числа умерших к числу заболевших всеми формами злокачественных новообразований от расходов на здравоохранение в субъектах  РФ</a:t>
            </a:r>
            <a:endParaRPr lang="en-US" sz="2000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98090" y="6550925"/>
            <a:ext cx="545910" cy="307074"/>
          </a:xfrm>
        </p:spPr>
        <p:txBody>
          <a:bodyPr/>
          <a:lstStyle/>
          <a:p>
            <a:fld id="{E52AD2F9-B48F-48EF-B212-F34023F7E549}" type="slidenum">
              <a:rPr lang="ru-RU" smtClean="0"/>
              <a:pPr/>
              <a:t>20</a:t>
            </a:fld>
            <a:endParaRPr lang="ru-RU" dirty="0"/>
          </a:p>
        </p:txBody>
      </p:sp>
      <p:graphicFrame>
        <p:nvGraphicFramePr>
          <p:cNvPr id="5" name="Диаграмма 2"/>
          <p:cNvGraphicFramePr/>
          <p:nvPr>
            <p:extLst>
              <p:ext uri="{D42A27DB-BD31-4B8C-83A1-F6EECF244321}">
                <p14:modId xmlns:p14="http://schemas.microsoft.com/office/powerpoint/2010/main" val="3025757977"/>
              </p:ext>
            </p:extLst>
          </p:nvPr>
        </p:nvGraphicFramePr>
        <p:xfrm>
          <a:off x="285720" y="1364776"/>
          <a:ext cx="8495234" cy="5145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97243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868182800"/>
              </p:ext>
            </p:extLst>
          </p:nvPr>
        </p:nvGraphicFramePr>
        <p:xfrm>
          <a:off x="218601" y="859809"/>
          <a:ext cx="8639502" cy="5612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020175" cy="1119351"/>
          </a:xfrm>
        </p:spPr>
        <p:txBody>
          <a:bodyPr/>
          <a:lstStyle/>
          <a:p>
            <a:pPr algn="ctr"/>
            <a:r>
              <a:rPr lang="ru-RU" sz="2000" b="1" dirty="0" smtClean="0">
                <a:cs typeface="Times New Roman" pitchFamily="18" charset="0"/>
              </a:rPr>
              <a:t>Позиция Красноярского края в ряду регионов РФ</a:t>
            </a:r>
            <a:br>
              <a:rPr lang="ru-RU" sz="2000" b="1" dirty="0" smtClean="0">
                <a:cs typeface="Times New Roman" pitchFamily="18" charset="0"/>
              </a:rPr>
            </a:br>
            <a:r>
              <a:rPr lang="ru-RU" sz="2000" b="1" dirty="0" smtClean="0">
                <a:cs typeface="Times New Roman" pitchFamily="18" charset="0"/>
              </a:rPr>
              <a:t> по уровню заболеваемости и смертности</a:t>
            </a:r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498000"/>
            <a:ext cx="2133600" cy="360000"/>
          </a:xfrm>
        </p:spPr>
        <p:txBody>
          <a:bodyPr/>
          <a:lstStyle/>
          <a:p>
            <a:fld id="{599AB2ED-3992-4A7D-9FBD-869579F3454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411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36496" cy="1008112"/>
          </a:xfrm>
        </p:spPr>
        <p:txBody>
          <a:bodyPr/>
          <a:lstStyle/>
          <a:p>
            <a:pPr algn="ctr"/>
            <a:r>
              <a:rPr lang="ru-RU" sz="2400" b="1" dirty="0" err="1">
                <a:cs typeface="Times New Roman" pitchFamily="18" charset="0"/>
              </a:rPr>
              <a:t>Ранжировка</a:t>
            </a:r>
            <a:r>
              <a:rPr lang="ru-RU" sz="2400" b="1" dirty="0">
                <a:cs typeface="Times New Roman" pitchFamily="18" charset="0"/>
              </a:rPr>
              <a:t> регионов по </a:t>
            </a:r>
            <a:r>
              <a:rPr lang="ru-RU" sz="2400" b="1" dirty="0" smtClean="0">
                <a:cs typeface="Times New Roman" pitchFamily="18" charset="0"/>
              </a:rPr>
              <a:t>модифицированному индексу развития человеческого потенциала,</a:t>
            </a:r>
            <a:r>
              <a:rPr lang="ru-RU" sz="2400" b="1" dirty="0">
                <a:cs typeface="Times New Roman" pitchFamily="18" charset="0"/>
              </a:rPr>
              <a:t/>
            </a:r>
            <a:br>
              <a:rPr lang="ru-RU" sz="2400" b="1" dirty="0">
                <a:cs typeface="Times New Roman" pitchFamily="18" charset="0"/>
              </a:rPr>
            </a:br>
            <a:r>
              <a:rPr lang="ru-RU" sz="2400" b="1" dirty="0">
                <a:cs typeface="Times New Roman" pitchFamily="18" charset="0"/>
              </a:rPr>
              <a:t> усредненная за период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ru-RU" sz="2400" b="1" dirty="0">
                <a:cs typeface="Times New Roman" pitchFamily="18" charset="0"/>
              </a:rPr>
              <a:t>с 1994 по 201</a:t>
            </a:r>
            <a:r>
              <a:rPr lang="en-US" sz="2400" b="1" dirty="0">
                <a:cs typeface="Times New Roman" pitchFamily="18" charset="0"/>
              </a:rPr>
              <a:t>2</a:t>
            </a:r>
            <a:r>
              <a:rPr lang="ru-RU" sz="2400" b="1" dirty="0">
                <a:cs typeface="Times New Roman" pitchFamily="18" charset="0"/>
              </a:rPr>
              <a:t> гг.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359857"/>
            <a:ext cx="2454322" cy="361618"/>
          </a:xfrm>
        </p:spPr>
        <p:txBody>
          <a:bodyPr/>
          <a:lstStyle/>
          <a:p>
            <a:fld id="{599AB2ED-3992-4A7D-9FBD-869579F34549}" type="slidenum">
              <a:rPr lang="en-US" smtClean="0">
                <a:solidFill>
                  <a:srgbClr val="000000"/>
                </a:solidFill>
              </a:rPr>
              <a:pPr/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8060081"/>
              </p:ext>
            </p:extLst>
          </p:nvPr>
        </p:nvGraphicFramePr>
        <p:xfrm>
          <a:off x="115200" y="1269241"/>
          <a:ext cx="8913600" cy="5390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8767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370" y="274638"/>
            <a:ext cx="8475260" cy="1143000"/>
          </a:xfrm>
        </p:spPr>
        <p:txBody>
          <a:bodyPr anchor="ctr"/>
          <a:lstStyle/>
          <a:p>
            <a:pPr algn="ctr"/>
            <a:r>
              <a:rPr lang="ru-RU" sz="2400" b="1" dirty="0"/>
              <a:t>Значения модифицированного индекса развития человеческого потенциала и темпов его изменения в группах регионов в среднем за </a:t>
            </a:r>
            <a:r>
              <a:rPr lang="ru-RU" sz="2400" b="1" dirty="0" smtClean="0"/>
              <a:t>1994-201</a:t>
            </a:r>
            <a:r>
              <a:rPr lang="en-US" sz="2400" b="1" dirty="0" smtClean="0"/>
              <a:t>2</a:t>
            </a:r>
            <a:r>
              <a:rPr lang="en-US" sz="2400" b="1" dirty="0"/>
              <a:t> </a:t>
            </a:r>
            <a:r>
              <a:rPr lang="ru-RU" sz="2400" b="1" dirty="0" smtClean="0"/>
              <a:t>гг</a:t>
            </a:r>
            <a:r>
              <a:rPr lang="ru-RU" sz="2400" b="1" dirty="0"/>
              <a:t>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06770" y="6537278"/>
            <a:ext cx="1037230" cy="320722"/>
          </a:xfrm>
        </p:spPr>
        <p:txBody>
          <a:bodyPr/>
          <a:lstStyle/>
          <a:p>
            <a:fld id="{725F09D6-EC9B-4F07-8A9F-B204C4237DE9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993546826"/>
              </p:ext>
            </p:extLst>
          </p:nvPr>
        </p:nvGraphicFramePr>
        <p:xfrm>
          <a:off x="372359" y="1678675"/>
          <a:ext cx="8399283" cy="4995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36427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158" y="233694"/>
            <a:ext cx="8651685" cy="1008251"/>
          </a:xfrm>
        </p:spPr>
        <p:txBody>
          <a:bodyPr/>
          <a:lstStyle/>
          <a:p>
            <a:pPr algn="ctr"/>
            <a:r>
              <a:rPr lang="ru-RU" sz="2400" b="1" dirty="0"/>
              <a:t>Распределение регионов РФ по модифицированному индексу развития человеческого потенциала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ru-RU" sz="2400" b="1" dirty="0" smtClean="0"/>
              <a:t>в </a:t>
            </a:r>
            <a:r>
              <a:rPr lang="ru-RU" sz="2400" b="1" dirty="0"/>
              <a:t>среднем за </a:t>
            </a:r>
            <a:r>
              <a:rPr lang="ru-RU" sz="2400" b="1" dirty="0" smtClean="0"/>
              <a:t>1994-201</a:t>
            </a:r>
            <a:r>
              <a:rPr lang="en-US" sz="2400" b="1" dirty="0" smtClean="0"/>
              <a:t>2</a:t>
            </a:r>
            <a:r>
              <a:rPr lang="ru-RU" sz="2400" b="1" dirty="0" smtClean="0"/>
              <a:t> </a:t>
            </a:r>
            <a:r>
              <a:rPr lang="ru-RU" sz="2400" b="1" dirty="0"/>
              <a:t>гг.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10400" y="6469039"/>
            <a:ext cx="2133600" cy="293379"/>
          </a:xfrm>
        </p:spPr>
        <p:txBody>
          <a:bodyPr/>
          <a:lstStyle/>
          <a:p>
            <a:fld id="{725F09D6-EC9B-4F07-8A9F-B204C4237DE9}" type="slidenum">
              <a:rPr lang="en-US" smtClean="0"/>
              <a:pPr/>
              <a:t>24</a:t>
            </a:fld>
            <a:endParaRPr lang="en-US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247052"/>
              </p:ext>
            </p:extLst>
          </p:nvPr>
        </p:nvGraphicFramePr>
        <p:xfrm>
          <a:off x="306000" y="1214652"/>
          <a:ext cx="8532000" cy="5459103"/>
        </p:xfrm>
        <a:graphic>
          <a:graphicData uri="http://schemas.openxmlformats.org/drawingml/2006/table">
            <a:tbl>
              <a:tblPr firstRow="1" firstCol="1" bandRow="1"/>
              <a:tblGrid>
                <a:gridCol w="1426572"/>
                <a:gridCol w="7105428"/>
              </a:tblGrid>
              <a:tr h="123408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Группа 1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Чукотский автономный округ; 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Области: Амурская, Архангельская, Астраханская, Мурманская, Новосибирская, Омская, Сахалинская, Свердловская, Томская, Тюменская;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Республики: Башкортостан, Бурятия, Коми, Татарстан, Хакасия;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Края: Забайкальский, Камчатский, Красноярский, Хабаровский.</a:t>
                      </a:r>
                    </a:p>
                  </a:txBody>
                  <a:tcPr marL="90000" marR="57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EAEAEA"/>
                    </a:solidFill>
                  </a:tcPr>
                </a:tc>
              </a:tr>
              <a:tr h="197453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Группа 2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Еврейская автономная область;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Области: Белгородская, Волгоградская, Вологодская, Ивановская, Иркутская, Калининградская, Кемеровская, Кировская, Курская, Московская, Нижегородская, Новгородская, Оренбургская, Ростовская, Саратовская, Тверская, Челябинская, Ярославская;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Республики: Алтай, Калмыкия, Карачаево-Черкесская, Карелия, Марий Эл, Тыва, Удмуртская, Чувашская;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Края: Краснодарский, Пермский, Приморский, Ставропольский.</a:t>
                      </a:r>
                    </a:p>
                  </a:txBody>
                  <a:tcPr marL="90000" marR="57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EAEAEA"/>
                    </a:solidFill>
                  </a:tcPr>
                </a:tc>
              </a:tr>
              <a:tr h="148090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Группа 3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Области: Брянская, Владимирская, Воронежская, Калужская, Костромская, Курганская, Липецкая, Орловская, Пензенская, Псковская, Рязанская, Самарская, Смоленская, Тамбовская, Тульская, Ульяновская;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Республики: Адыгея, Дагестан, Мордовия, Северная Осетия-Алания, Кабардино-Балкарская;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Края: Алтайский.</a:t>
                      </a:r>
                    </a:p>
                  </a:txBody>
                  <a:tcPr marL="90000" marR="57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EAEAEA"/>
                    </a:solidFill>
                  </a:tcPr>
                </a:tc>
              </a:tr>
              <a:tr h="76957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Нетипичные регионы</a:t>
                      </a:r>
                    </a:p>
                  </a:txBody>
                  <a:tcPr marL="137160" marR="137160" marT="137160" marB="1371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г. Москва, г. Санкт-Петербург;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Области: Ленинградская, Магаданская;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Республики: Ингушетия, Саха (Якутия).</a:t>
                      </a:r>
                    </a:p>
                  </a:txBody>
                  <a:tcPr marL="90000" marR="576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9351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97" y="260991"/>
            <a:ext cx="8802806" cy="994603"/>
          </a:xfrm>
        </p:spPr>
        <p:txBody>
          <a:bodyPr/>
          <a:lstStyle/>
          <a:p>
            <a:pPr algn="ctr"/>
            <a:r>
              <a:rPr lang="ru-RU" sz="2400" b="1" dirty="0"/>
              <a:t>Характеристики </a:t>
            </a:r>
            <a:r>
              <a:rPr lang="ru-RU" sz="2400" b="1" dirty="0" smtClean="0"/>
              <a:t>компонент индекса </a:t>
            </a:r>
            <a:r>
              <a:rPr lang="ru-RU" sz="2400" b="1" dirty="0"/>
              <a:t>развития человеческого </a:t>
            </a:r>
            <a:r>
              <a:rPr lang="ru-RU" sz="2400" b="1" dirty="0" smtClean="0"/>
              <a:t>потенциала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в группах регионов РФ за период </a:t>
            </a:r>
            <a:r>
              <a:rPr lang="ru-RU" sz="2400" b="1" dirty="0" smtClean="0"/>
              <a:t>1994-2012 гг.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315200" y="6523629"/>
            <a:ext cx="1828800" cy="436727"/>
          </a:xfrm>
        </p:spPr>
        <p:txBody>
          <a:bodyPr/>
          <a:lstStyle/>
          <a:p>
            <a:fld id="{725F09D6-EC9B-4F07-8A9F-B204C4237DE9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634213"/>
              </p:ext>
            </p:extLst>
          </p:nvPr>
        </p:nvGraphicFramePr>
        <p:xfrm>
          <a:off x="348018" y="1419364"/>
          <a:ext cx="8447965" cy="5227096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1979375"/>
                <a:gridCol w="1084998"/>
                <a:gridCol w="1084998"/>
                <a:gridCol w="1084998"/>
                <a:gridCol w="1084998"/>
                <a:gridCol w="1084998"/>
                <a:gridCol w="1043600"/>
              </a:tblGrid>
              <a:tr h="746728">
                <a:tc rowSpan="2">
                  <a:txBody>
                    <a:bodyPr/>
                    <a:lstStyle/>
                    <a:p>
                      <a:pPr marL="0" lvl="1" indent="0" algn="l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Компонента</a:t>
                      </a:r>
                    </a:p>
                  </a:txBody>
                  <a:tcPr marL="180000" marR="68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Среднее за период значение компоненты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Темп прироста компоненты за период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6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Группа 1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Группа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 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Группа 3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Группа 1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Группа 2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Группа 3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</a:tr>
              <a:tr h="746728">
                <a:tc>
                  <a:txBody>
                    <a:bodyPr/>
                    <a:lstStyle/>
                    <a:p>
                      <a:pPr marL="0" lvl="0" indent="0" algn="l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Демографическая </a:t>
                      </a:r>
                    </a:p>
                  </a:txBody>
                  <a:tcPr marL="180000" marR="68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0,416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0,329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0,305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00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59,3%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78,7%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56,3%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</a:tr>
              <a:tr h="746728">
                <a:tc>
                  <a:txBody>
                    <a:bodyPr/>
                    <a:lstStyle/>
                    <a:p>
                      <a:pPr marL="0" lvl="0" indent="0" algn="l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Социальная </a:t>
                      </a:r>
                    </a:p>
                  </a:txBody>
                  <a:tcPr marL="180000" marR="68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0,507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00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0,579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0,578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8,1%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8,6%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-1,7%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746728">
                <a:tc>
                  <a:txBody>
                    <a:bodyPr/>
                    <a:lstStyle/>
                    <a:p>
                      <a:pPr marL="0" lvl="0" indent="0" algn="l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Уровня жизни</a:t>
                      </a:r>
                    </a:p>
                  </a:txBody>
                  <a:tcPr marL="180000" marR="68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0,352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0,378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0,386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41,3%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33,3%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16,8%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746728">
                <a:tc>
                  <a:txBody>
                    <a:bodyPr/>
                    <a:lstStyle/>
                    <a:p>
                      <a:pPr marL="0" lvl="0" indent="0" algn="l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Экономическая </a:t>
                      </a:r>
                    </a:p>
                  </a:txBody>
                  <a:tcPr marL="180000" marR="68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0,206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0,137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0,114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92,1%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107,1%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1778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108,3%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</a:tr>
              <a:tr h="746728">
                <a:tc>
                  <a:txBody>
                    <a:bodyPr/>
                    <a:lstStyle/>
                    <a:p>
                      <a:pPr marL="0" lvl="0" indent="0" algn="l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Образования</a:t>
                      </a:r>
                    </a:p>
                  </a:txBody>
                  <a:tcPr marL="180000" marR="68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0,308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0,288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0,275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00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30,3%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18,1%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25209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5,4%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95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4566" y="6498000"/>
            <a:ext cx="409433" cy="360000"/>
          </a:xfrm>
        </p:spPr>
        <p:txBody>
          <a:bodyPr/>
          <a:lstStyle/>
          <a:p>
            <a:fld id="{599AB2ED-3992-4A7D-9FBD-869579F34549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395990"/>
              </p:ext>
            </p:extLst>
          </p:nvPr>
        </p:nvGraphicFramePr>
        <p:xfrm>
          <a:off x="302011" y="1200329"/>
          <a:ext cx="8539979" cy="5348926"/>
        </p:xfrm>
        <a:graphic>
          <a:graphicData uri="http://schemas.openxmlformats.org/drawingml/2006/table">
            <a:tbl>
              <a:tblPr/>
              <a:tblGrid>
                <a:gridCol w="2438892"/>
                <a:gridCol w="1348559"/>
                <a:gridCol w="936104"/>
                <a:gridCol w="1008112"/>
                <a:gridCol w="1152128"/>
                <a:gridCol w="1008112"/>
                <a:gridCol w="648072"/>
              </a:tblGrid>
              <a:tr h="1028926">
                <a:tc>
                  <a:txBody>
                    <a:bodyPr/>
                    <a:lstStyle/>
                    <a:p>
                      <a:pPr marL="108000" lvl="0" algn="l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                   Компоненты </a:t>
                      </a:r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/>
                      </a:r>
                      <a:br>
                        <a:rPr lang="ru-RU" sz="12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</a:br>
                      <a:endParaRPr lang="ru-RU" sz="1200" b="1" i="0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lvl="0" algn="l">
                        <a:spcAft>
                          <a:spcPts val="0"/>
                        </a:spcAft>
                      </a:pPr>
                      <a:r>
                        <a:rPr lang="ru-RU" sz="1400" b="1" i="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Группы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126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Демографическая компонента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Социальная компонента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Компонента уровня жизни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Экономическая компонента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Компонента образования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ИРЧП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г. Санкт-Петербург</a:t>
                      </a:r>
                    </a:p>
                  </a:txBody>
                  <a:tcPr marL="126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0,216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00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0,765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0,211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г. Москва</a:t>
                      </a:r>
                    </a:p>
                  </a:txBody>
                  <a:tcPr marL="126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0,259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00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0,805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0,283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Магаданская область</a:t>
                      </a:r>
                    </a:p>
                  </a:txBody>
                  <a:tcPr marL="126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0,595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0,277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Республика Ингушетия</a:t>
                      </a:r>
                    </a:p>
                  </a:txBody>
                  <a:tcPr marL="126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0,723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0,958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0,260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00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0,083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0,091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0,257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Республика Саха (Якутия)</a:t>
                      </a:r>
                    </a:p>
                  </a:txBody>
                  <a:tcPr marL="126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0,565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0,722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0,264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0,254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Ленинградская область</a:t>
                      </a:r>
                    </a:p>
                  </a:txBody>
                  <a:tcPr marL="126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chemeClr val="bg2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0,177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0,611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0,391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FF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0,177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00B05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sng" kern="12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0,104</a:t>
                      </a:r>
                    </a:p>
                    <a:p>
                      <a:pPr algn="ctr" fontAlgn="b"/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-37,5%</a:t>
                      </a:r>
                      <a:endParaRPr lang="ru-RU" sz="1500" b="1" kern="1200" dirty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0,231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5000">
                          <a:srgbClr val="FF0000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-1"/>
            <a:ext cx="871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400" b="1" dirty="0" smtClean="0"/>
              <a:t>Характеристики </a:t>
            </a:r>
            <a:r>
              <a:rPr lang="ru-RU" sz="2400" b="1" dirty="0"/>
              <a:t>индекса развития человеческого потенциала и его компонент </a:t>
            </a:r>
            <a:r>
              <a:rPr lang="ru-RU" sz="2400" b="1" dirty="0" smtClean="0"/>
              <a:t>в </a:t>
            </a:r>
            <a:r>
              <a:rPr lang="ru-RU" sz="2400" b="1" dirty="0"/>
              <a:t>нетипичных регионах РФ в среднем за период </a:t>
            </a:r>
            <a:r>
              <a:rPr lang="ru-RU" sz="2400" b="1" dirty="0" smtClean="0"/>
              <a:t>1994-2012 </a:t>
            </a:r>
            <a:r>
              <a:rPr lang="ru-RU" sz="2400" b="1" dirty="0"/>
              <a:t>гг.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8400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1"/>
            <a:ext cx="8229600" cy="71211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a typeface="Calibri"/>
                <a:cs typeface="Times New Roman" pitchFamily="18" charset="0"/>
              </a:rPr>
              <a:t>Основные направления исследований проблем социального развития Российской Федерации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0878"/>
            <a:ext cx="9144000" cy="592312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20000"/>
              </a:lnSpc>
              <a:spcAft>
                <a:spcPts val="600"/>
              </a:spcAft>
              <a:buNone/>
            </a:pPr>
            <a:r>
              <a:rPr lang="ru-RU" sz="2900" b="1" dirty="0" smtClean="0">
                <a:solidFill>
                  <a:srgbClr val="FF0000"/>
                </a:solidFill>
              </a:rPr>
              <a:t>Макроуровень</a:t>
            </a:r>
            <a:endParaRPr lang="ru-RU" sz="2000" b="1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600" b="1" dirty="0"/>
              <a:t>Р</a:t>
            </a:r>
            <a:r>
              <a:rPr lang="ru-RU" sz="2600" b="1" dirty="0" smtClean="0"/>
              <a:t>азработка стратегии долгосрочного социально-экономического развития Российской Федерации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600" b="1" dirty="0" smtClean="0"/>
              <a:t>Обоснование демографической политики РФ с учетом региональной специфики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600" b="1" dirty="0" smtClean="0"/>
              <a:t>Реформирование пенсионной системы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600" b="1" dirty="0" smtClean="0"/>
              <a:t>Совершенствование системы здравоохранения</a:t>
            </a:r>
            <a:endParaRPr lang="ru-RU" sz="2600" b="1" dirty="0"/>
          </a:p>
          <a:p>
            <a:pPr marL="0" indent="0" algn="ctr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ru-RU" sz="2900" b="1" dirty="0" err="1" smtClean="0">
                <a:solidFill>
                  <a:srgbClr val="FF0000"/>
                </a:solidFill>
              </a:rPr>
              <a:t>Мезоуровень</a:t>
            </a:r>
            <a:endParaRPr lang="ru-RU" sz="2000" b="1" dirty="0" smtClean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600" b="1" dirty="0" smtClean="0"/>
              <a:t>Социально-ориентированная региональная политика РФ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600" b="1" dirty="0" smtClean="0"/>
              <a:t>Оценка человеческого потенциала регионов РФ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600" b="1" dirty="0" smtClean="0"/>
              <a:t>Количественный анализ потерь и качества трудовых ресурсов</a:t>
            </a:r>
            <a:endParaRPr lang="ru-RU" sz="2000" b="1" dirty="0"/>
          </a:p>
          <a:p>
            <a:pPr marL="0" indent="0" algn="ctr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ru-RU" sz="2900" b="1" dirty="0" smtClean="0">
                <a:solidFill>
                  <a:srgbClr val="FF0000"/>
                </a:solidFill>
              </a:rPr>
              <a:t>Микроуровень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600" b="1" dirty="0" smtClean="0"/>
              <a:t>Оценка ущерба здоровью населения от антропогенной нагрузки </a:t>
            </a:r>
            <a:r>
              <a:rPr lang="ru-RU" sz="2600" b="1" dirty="0" err="1" smtClean="0"/>
              <a:t>радиационно</a:t>
            </a:r>
            <a:r>
              <a:rPr lang="ru-RU" sz="2600" b="1" dirty="0" smtClean="0"/>
              <a:t> и химически опасных производств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600" b="1" dirty="0" smtClean="0"/>
              <a:t>Разработка обоснованных оценок ущерба при страховании жизни и потерь здоровья населения</a:t>
            </a:r>
            <a:endParaRPr lang="ru-RU" sz="2600" b="1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578220"/>
            <a:ext cx="2590800" cy="279780"/>
          </a:xfrm>
        </p:spPr>
        <p:txBody>
          <a:bodyPr/>
          <a:lstStyle/>
          <a:p>
            <a:fld id="{B8BFDC82-8A91-4024-9D8D-7888A3082651}" type="slidenum">
              <a:rPr lang="ru-RU" smtClean="0"/>
              <a:pPr/>
              <a:t>27</a:t>
            </a:fld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2204864"/>
            <a:ext cx="843528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b="1" dirty="0">
              <a:solidFill>
                <a:srgbClr val="FF0000"/>
              </a:solidFill>
              <a:latin typeface="+mj-lt"/>
              <a:ea typeface="Calibri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67544" y="4312693"/>
            <a:ext cx="8229600" cy="2265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ts val="26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7146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1394_slide">
  <a:themeElements>
    <a:clrScheme name="Тема Office 2">
      <a:dk1>
        <a:srgbClr val="333333"/>
      </a:dk1>
      <a:lt1>
        <a:srgbClr val="FFFFFF"/>
      </a:lt1>
      <a:dk2>
        <a:srgbClr val="000099"/>
      </a:dk2>
      <a:lt2>
        <a:srgbClr val="FFFFFF"/>
      </a:lt2>
      <a:accent1>
        <a:srgbClr val="CBA1F7"/>
      </a:accent1>
      <a:accent2>
        <a:srgbClr val="85BEF2"/>
      </a:accent2>
      <a:accent3>
        <a:srgbClr val="AAAACA"/>
      </a:accent3>
      <a:accent4>
        <a:srgbClr val="DADADA"/>
      </a:accent4>
      <a:accent5>
        <a:srgbClr val="E2CDFA"/>
      </a:accent5>
      <a:accent6>
        <a:srgbClr val="78ACDB"/>
      </a:accent6>
      <a:hlink>
        <a:srgbClr val="B2B2FF"/>
      </a:hlink>
      <a:folHlink>
        <a:srgbClr val="EBC0E2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333333"/>
        </a:dk1>
        <a:lt1>
          <a:srgbClr val="FFFFFF"/>
        </a:lt1>
        <a:dk2>
          <a:srgbClr val="000099"/>
        </a:dk2>
        <a:lt2>
          <a:srgbClr val="FFFFFF"/>
        </a:lt2>
        <a:accent1>
          <a:srgbClr val="9090DE"/>
        </a:accent1>
        <a:accent2>
          <a:srgbClr val="A6A6ED"/>
        </a:accent2>
        <a:accent3>
          <a:srgbClr val="AAAACA"/>
        </a:accent3>
        <a:accent4>
          <a:srgbClr val="DADADA"/>
        </a:accent4>
        <a:accent5>
          <a:srgbClr val="C6C6EC"/>
        </a:accent5>
        <a:accent6>
          <a:srgbClr val="9696D7"/>
        </a:accent6>
        <a:hlink>
          <a:srgbClr val="B2B2FF"/>
        </a:hlink>
        <a:folHlink>
          <a:srgbClr val="B2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333333"/>
        </a:dk1>
        <a:lt1>
          <a:srgbClr val="FFFFFF"/>
        </a:lt1>
        <a:dk2>
          <a:srgbClr val="000099"/>
        </a:dk2>
        <a:lt2>
          <a:srgbClr val="FFFFFF"/>
        </a:lt2>
        <a:accent1>
          <a:srgbClr val="CBA1F7"/>
        </a:accent1>
        <a:accent2>
          <a:srgbClr val="85BEF2"/>
        </a:accent2>
        <a:accent3>
          <a:srgbClr val="AAAACA"/>
        </a:accent3>
        <a:accent4>
          <a:srgbClr val="DADADA"/>
        </a:accent4>
        <a:accent5>
          <a:srgbClr val="E2CDFA"/>
        </a:accent5>
        <a:accent6>
          <a:srgbClr val="78ACDB"/>
        </a:accent6>
        <a:hlink>
          <a:srgbClr val="B2B2FF"/>
        </a:hlink>
        <a:folHlink>
          <a:srgbClr val="EBC0E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333333"/>
        </a:dk1>
        <a:lt1>
          <a:srgbClr val="FFFFFF"/>
        </a:lt1>
        <a:dk2>
          <a:srgbClr val="000099"/>
        </a:dk2>
        <a:lt2>
          <a:srgbClr val="FFFFFF"/>
        </a:lt2>
        <a:accent1>
          <a:srgbClr val="CCC652"/>
        </a:accent1>
        <a:accent2>
          <a:srgbClr val="A6A6FF"/>
        </a:accent2>
        <a:accent3>
          <a:srgbClr val="AAAACA"/>
        </a:accent3>
        <a:accent4>
          <a:srgbClr val="DADADA"/>
        </a:accent4>
        <a:accent5>
          <a:srgbClr val="E2DFB3"/>
        </a:accent5>
        <a:accent6>
          <a:srgbClr val="9696E7"/>
        </a:accent6>
        <a:hlink>
          <a:srgbClr val="CAD982"/>
        </a:hlink>
        <a:folHlink>
          <a:srgbClr val="F2D4A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333333"/>
        </a:dk1>
        <a:lt1>
          <a:srgbClr val="FFFFFF"/>
        </a:lt1>
        <a:dk2>
          <a:srgbClr val="000099"/>
        </a:dk2>
        <a:lt2>
          <a:srgbClr val="FFFFFF"/>
        </a:lt2>
        <a:accent1>
          <a:srgbClr val="DEB437"/>
        </a:accent1>
        <a:accent2>
          <a:srgbClr val="F2AAB1"/>
        </a:accent2>
        <a:accent3>
          <a:srgbClr val="AAAACA"/>
        </a:accent3>
        <a:accent4>
          <a:srgbClr val="DADADA"/>
        </a:accent4>
        <a:accent5>
          <a:srgbClr val="ECD6AE"/>
        </a:accent5>
        <a:accent6>
          <a:srgbClr val="DB9AA0"/>
        </a:accent6>
        <a:hlink>
          <a:srgbClr val="A5D998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090DE"/>
        </a:accent1>
        <a:accent2>
          <a:srgbClr val="A6A6ED"/>
        </a:accent2>
        <a:accent3>
          <a:srgbClr val="FFFFFF"/>
        </a:accent3>
        <a:accent4>
          <a:srgbClr val="000000"/>
        </a:accent4>
        <a:accent5>
          <a:srgbClr val="C6C6EC"/>
        </a:accent5>
        <a:accent6>
          <a:srgbClr val="9696D7"/>
        </a:accent6>
        <a:hlink>
          <a:srgbClr val="B2B2FF"/>
        </a:hlink>
        <a:folHlink>
          <a:srgbClr val="B2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BA1F7"/>
        </a:accent1>
        <a:accent2>
          <a:srgbClr val="85BEF2"/>
        </a:accent2>
        <a:accent3>
          <a:srgbClr val="FFFFFF"/>
        </a:accent3>
        <a:accent4>
          <a:srgbClr val="000000"/>
        </a:accent4>
        <a:accent5>
          <a:srgbClr val="E2CDFA"/>
        </a:accent5>
        <a:accent6>
          <a:srgbClr val="78ACDB"/>
        </a:accent6>
        <a:hlink>
          <a:srgbClr val="B2B2FF"/>
        </a:hlink>
        <a:folHlink>
          <a:srgbClr val="EBC0E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CC652"/>
        </a:accent1>
        <a:accent2>
          <a:srgbClr val="A6A6FF"/>
        </a:accent2>
        <a:accent3>
          <a:srgbClr val="FFFFFF"/>
        </a:accent3>
        <a:accent4>
          <a:srgbClr val="000000"/>
        </a:accent4>
        <a:accent5>
          <a:srgbClr val="E2DFB3"/>
        </a:accent5>
        <a:accent6>
          <a:srgbClr val="9696E7"/>
        </a:accent6>
        <a:hlink>
          <a:srgbClr val="CAD982"/>
        </a:hlink>
        <a:folHlink>
          <a:srgbClr val="F2D4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DEB437"/>
        </a:accent1>
        <a:accent2>
          <a:srgbClr val="F2AAB1"/>
        </a:accent2>
        <a:accent3>
          <a:srgbClr val="FFFFFF"/>
        </a:accent3>
        <a:accent4>
          <a:srgbClr val="000000"/>
        </a:accent4>
        <a:accent5>
          <a:srgbClr val="ECD6AE"/>
        </a:accent5>
        <a:accent6>
          <a:srgbClr val="DB9AA0"/>
        </a:accent6>
        <a:hlink>
          <a:srgbClr val="A5D998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333333"/>
      </a:dk1>
      <a:lt1>
        <a:srgbClr val="FFFFFF"/>
      </a:lt1>
      <a:dk2>
        <a:srgbClr val="000099"/>
      </a:dk2>
      <a:lt2>
        <a:srgbClr val="FFFFFF"/>
      </a:lt2>
      <a:accent1>
        <a:srgbClr val="CBA1F7"/>
      </a:accent1>
      <a:accent2>
        <a:srgbClr val="85BEF2"/>
      </a:accent2>
      <a:accent3>
        <a:srgbClr val="AAAACA"/>
      </a:accent3>
      <a:accent4>
        <a:srgbClr val="DADADA"/>
      </a:accent4>
      <a:accent5>
        <a:srgbClr val="E2CDFA"/>
      </a:accent5>
      <a:accent6>
        <a:srgbClr val="78ACDB"/>
      </a:accent6>
      <a:hlink>
        <a:srgbClr val="B2B2FF"/>
      </a:hlink>
      <a:folHlink>
        <a:srgbClr val="EBC0E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000099"/>
        </a:dk2>
        <a:lt2>
          <a:srgbClr val="FFFFFF"/>
        </a:lt2>
        <a:accent1>
          <a:srgbClr val="9090DE"/>
        </a:accent1>
        <a:accent2>
          <a:srgbClr val="A6A6ED"/>
        </a:accent2>
        <a:accent3>
          <a:srgbClr val="AAAACA"/>
        </a:accent3>
        <a:accent4>
          <a:srgbClr val="DADADA"/>
        </a:accent4>
        <a:accent5>
          <a:srgbClr val="C6C6EC"/>
        </a:accent5>
        <a:accent6>
          <a:srgbClr val="9696D7"/>
        </a:accent6>
        <a:hlink>
          <a:srgbClr val="B2B2FF"/>
        </a:hlink>
        <a:folHlink>
          <a:srgbClr val="B2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000099"/>
        </a:dk2>
        <a:lt2>
          <a:srgbClr val="FFFFFF"/>
        </a:lt2>
        <a:accent1>
          <a:srgbClr val="CBA1F7"/>
        </a:accent1>
        <a:accent2>
          <a:srgbClr val="85BEF2"/>
        </a:accent2>
        <a:accent3>
          <a:srgbClr val="AAAACA"/>
        </a:accent3>
        <a:accent4>
          <a:srgbClr val="DADADA"/>
        </a:accent4>
        <a:accent5>
          <a:srgbClr val="E2CDFA"/>
        </a:accent5>
        <a:accent6>
          <a:srgbClr val="78ACDB"/>
        </a:accent6>
        <a:hlink>
          <a:srgbClr val="B2B2FF"/>
        </a:hlink>
        <a:folHlink>
          <a:srgbClr val="EBC0E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000099"/>
        </a:dk2>
        <a:lt2>
          <a:srgbClr val="FFFFFF"/>
        </a:lt2>
        <a:accent1>
          <a:srgbClr val="CCC652"/>
        </a:accent1>
        <a:accent2>
          <a:srgbClr val="A6A6FF"/>
        </a:accent2>
        <a:accent3>
          <a:srgbClr val="AAAACA"/>
        </a:accent3>
        <a:accent4>
          <a:srgbClr val="DADADA"/>
        </a:accent4>
        <a:accent5>
          <a:srgbClr val="E2DFB3"/>
        </a:accent5>
        <a:accent6>
          <a:srgbClr val="9696E7"/>
        </a:accent6>
        <a:hlink>
          <a:srgbClr val="CAD982"/>
        </a:hlink>
        <a:folHlink>
          <a:srgbClr val="F2D4A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000099"/>
        </a:dk2>
        <a:lt2>
          <a:srgbClr val="FFFFFF"/>
        </a:lt2>
        <a:accent1>
          <a:srgbClr val="DEB437"/>
        </a:accent1>
        <a:accent2>
          <a:srgbClr val="F2AAB1"/>
        </a:accent2>
        <a:accent3>
          <a:srgbClr val="AAAACA"/>
        </a:accent3>
        <a:accent4>
          <a:srgbClr val="DADADA"/>
        </a:accent4>
        <a:accent5>
          <a:srgbClr val="ECD6AE"/>
        </a:accent5>
        <a:accent6>
          <a:srgbClr val="DB9AA0"/>
        </a:accent6>
        <a:hlink>
          <a:srgbClr val="A5D998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090DE"/>
        </a:accent1>
        <a:accent2>
          <a:srgbClr val="A6A6ED"/>
        </a:accent2>
        <a:accent3>
          <a:srgbClr val="FFFFFF"/>
        </a:accent3>
        <a:accent4>
          <a:srgbClr val="000000"/>
        </a:accent4>
        <a:accent5>
          <a:srgbClr val="C6C6EC"/>
        </a:accent5>
        <a:accent6>
          <a:srgbClr val="9696D7"/>
        </a:accent6>
        <a:hlink>
          <a:srgbClr val="B2B2FF"/>
        </a:hlink>
        <a:folHlink>
          <a:srgbClr val="B2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BA1F7"/>
        </a:accent1>
        <a:accent2>
          <a:srgbClr val="85BEF2"/>
        </a:accent2>
        <a:accent3>
          <a:srgbClr val="FFFFFF"/>
        </a:accent3>
        <a:accent4>
          <a:srgbClr val="000000"/>
        </a:accent4>
        <a:accent5>
          <a:srgbClr val="E2CDFA"/>
        </a:accent5>
        <a:accent6>
          <a:srgbClr val="78ACDB"/>
        </a:accent6>
        <a:hlink>
          <a:srgbClr val="B2B2FF"/>
        </a:hlink>
        <a:folHlink>
          <a:srgbClr val="EBC0E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CC652"/>
        </a:accent1>
        <a:accent2>
          <a:srgbClr val="A6A6FF"/>
        </a:accent2>
        <a:accent3>
          <a:srgbClr val="FFFFFF"/>
        </a:accent3>
        <a:accent4>
          <a:srgbClr val="000000"/>
        </a:accent4>
        <a:accent5>
          <a:srgbClr val="E2DFB3"/>
        </a:accent5>
        <a:accent6>
          <a:srgbClr val="9696E7"/>
        </a:accent6>
        <a:hlink>
          <a:srgbClr val="CAD982"/>
        </a:hlink>
        <a:folHlink>
          <a:srgbClr val="F2D4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DEB437"/>
        </a:accent1>
        <a:accent2>
          <a:srgbClr val="F2AAB1"/>
        </a:accent2>
        <a:accent3>
          <a:srgbClr val="FFFFFF"/>
        </a:accent3>
        <a:accent4>
          <a:srgbClr val="000000"/>
        </a:accent4>
        <a:accent5>
          <a:srgbClr val="ECD6AE"/>
        </a:accent5>
        <a:accent6>
          <a:srgbClr val="DB9AA0"/>
        </a:accent6>
        <a:hlink>
          <a:srgbClr val="A5D998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ind_1394_slide</Template>
  <TotalTime>3747</TotalTime>
  <Words>2287</Words>
  <Application>Microsoft Office PowerPoint</Application>
  <PresentationFormat>Экран (4:3)</PresentationFormat>
  <Paragraphs>854</Paragraphs>
  <Slides>27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ind_1394_slide</vt:lpstr>
      <vt:lpstr>1_Default Design</vt:lpstr>
      <vt:lpstr>Оценки состояния и потерь здоровья населения в регионах РФ и их административных субъектах</vt:lpstr>
      <vt:lpstr>Презентация PowerPoint</vt:lpstr>
      <vt:lpstr>Система показателей состояния здоровья и методы их оценки</vt:lpstr>
      <vt:lpstr>Сравнительная таблица исходных и расчетных значений уровня заболеваемости населения по основным классам болезней по Федеральным округам и по РФ за 2010 год (число зарегистрированных больных с диагнозом, установленным впервые в жизни на 1000 чел.)</vt:lpstr>
      <vt:lpstr>Погрешность в статистических данных по уровню  заболеваемости по основным классам болезней в Федеральных округах РФ за 2010 год (в %)</vt:lpstr>
      <vt:lpstr>Структура смертности от основных причин в РФ за 1994-2012 гг.</vt:lpstr>
      <vt:lpstr>Среднегодовые риски смерти по основным причинам  в Российской Федерации в период 1994-2012 гг. (10–4)</vt:lpstr>
      <vt:lpstr>Ранжировка регионов по скорректированным на средний возраст населения показателям заболеваемости по основным классам болезней,  усредненная за период с 1994 по 2012 гг.</vt:lpstr>
      <vt:lpstr>Устойчивая классификация регионов РФ по среднему  за 1994-2012 гг. уровню заболеваемости с использованием предложенной градации</vt:lpstr>
      <vt:lpstr>Типологическая группировка регионов РФ по рискам смерти от основных причин в среднем за период с 1994 по 2012 гг.</vt:lpstr>
      <vt:lpstr>Оценки потерянных лет здоровой жизни в следствие болезней системы кровообращения в регионах РФ усредненные за период 2008–2012 годы</vt:lpstr>
      <vt:lpstr>Оценка потерь лет здоровой жизни в течение всей предстоящей жизни в связи с заболеваемостью болезнями системы кровообращения и новообразованиями в расчете на одного новорожденного в Федеральных округах РФ в среднем за 2008 - 2012 гг.</vt:lpstr>
      <vt:lpstr>Сопоставление потерь лет здоровой жизни в связи с заболеваемостью некоторыми инфекционными болезнями, болезнями системы кровообращения и новообразованиями в расчете на одного новорожденного в Федеральных округах РФ в среднем за 2008 - 2012 гг.</vt:lpstr>
      <vt:lpstr>Риск заболеваемости и смертности от злокачественных новообразований (все формы С00-97) для населения различных возрастных групп в некоторых странах мира</vt:lpstr>
      <vt:lpstr>Отклонения от среднероссийского уровня показателей отношения числа умерших к числу заболевших всеми видами злокачественных новообразований в некоторых странах мира и группах субъектов РФ</vt:lpstr>
      <vt:lpstr>Коэффициенты эластичности смертности от различных форм злокачественных новообразований и среднего возраста мужского и женского населения РФ</vt:lpstr>
      <vt:lpstr>Заболеваемость и смертность населения РФ от всех форм злокачественных новообразований в расчете на 100 000 чел., скорректированной с учетом половозрастной структуры населения</vt:lpstr>
      <vt:lpstr>Зависимость потерь от всех форм злокачественных новообразований, скорректированных с учетом возрастной структуры от расходов на здравоохранение  в некоторых странах мира</vt:lpstr>
      <vt:lpstr>Зависимость потерь от всех форм злокачественных новообразований от расходов на здравоохранение  в некоторых странах мира</vt:lpstr>
      <vt:lpstr>Зависимость отношения числа умерших к числу заболевших всеми формами злокачественных новообразований от расходов на здравоохранение в субъектах  РФ</vt:lpstr>
      <vt:lpstr>Позиция Красноярского края в ряду регионов РФ  по уровню заболеваемости и смертности </vt:lpstr>
      <vt:lpstr>Ранжировка регионов по модифицированному индексу развития человеческого потенциала,  усредненная за период с 1994 по 2012 гг.</vt:lpstr>
      <vt:lpstr>Значения модифицированного индекса развития человеческого потенциала и темпов его изменения в группах регионов в среднем за 1994-2012 гг. </vt:lpstr>
      <vt:lpstr>Распределение регионов РФ по модифицированному индексу развития человеческого потенциала  в среднем за 1994-2012 гг.</vt:lpstr>
      <vt:lpstr>Характеристики компонент индекса развития человеческого потенциала в группах регионов РФ за период 1994-2012 гг.</vt:lpstr>
      <vt:lpstr>Презентация PowerPoint</vt:lpstr>
      <vt:lpstr>Основные направления исследований проблем социального развития Российской Федерации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NII</cp:lastModifiedBy>
  <cp:revision>380</cp:revision>
  <cp:lastPrinted>2013-06-26T07:11:39Z</cp:lastPrinted>
  <dcterms:created xsi:type="dcterms:W3CDTF">2013-06-04T17:30:39Z</dcterms:created>
  <dcterms:modified xsi:type="dcterms:W3CDTF">2014-10-03T05:49:34Z</dcterms:modified>
</cp:coreProperties>
</file>