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69" r:id="rId2"/>
    <p:sldMasterId id="2147483677" r:id="rId3"/>
    <p:sldMasterId id="2147485137" r:id="rId4"/>
  </p:sldMasterIdLst>
  <p:notesMasterIdLst>
    <p:notesMasterId r:id="rId16"/>
  </p:notesMasterIdLst>
  <p:handoutMasterIdLst>
    <p:handoutMasterId r:id="rId17"/>
  </p:handoutMasterIdLst>
  <p:sldIdLst>
    <p:sldId id="293" r:id="rId5"/>
    <p:sldId id="360" r:id="rId6"/>
    <p:sldId id="357" r:id="rId7"/>
    <p:sldId id="356" r:id="rId8"/>
    <p:sldId id="326" r:id="rId9"/>
    <p:sldId id="353" r:id="rId10"/>
    <p:sldId id="361" r:id="rId11"/>
    <p:sldId id="362" r:id="rId12"/>
    <p:sldId id="350" r:id="rId13"/>
    <p:sldId id="329" r:id="rId14"/>
    <p:sldId id="308" r:id="rId15"/>
  </p:sldIdLst>
  <p:sldSz cx="9144000" cy="6858000" type="screen4x3"/>
  <p:notesSz cx="9947275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1DE9"/>
    <a:srgbClr val="01FF74"/>
    <a:srgbClr val="0DFF7A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8116" autoAdjust="0"/>
  </p:normalViewPr>
  <p:slideViewPr>
    <p:cSldViewPr>
      <p:cViewPr>
        <p:scale>
          <a:sx n="75" d="100"/>
          <a:sy n="75" d="100"/>
        </p:scale>
        <p:origin x="-1422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BD82D1-3000-4F3E-96AE-F16BBE814628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96D92DB-F6D2-4B7F-93A4-306A83C39D9B}">
      <dgm:prSet phldrT="[Текст]"/>
      <dgm:spPr/>
      <dgm:t>
        <a:bodyPr/>
        <a:lstStyle/>
        <a:p>
          <a:r>
            <a:rPr lang="ru-RU" dirty="0" smtClean="0"/>
            <a:t>Хирургическое отделение</a:t>
          </a:r>
          <a:endParaRPr lang="ru-RU" dirty="0"/>
        </a:p>
      </dgm:t>
    </dgm:pt>
    <dgm:pt modelId="{FFFB9CF7-2F79-4042-BB46-33F50700D2BD}" type="parTrans" cxnId="{445ACA01-360F-47BC-AA57-B46BECE823B9}">
      <dgm:prSet/>
      <dgm:spPr/>
      <dgm:t>
        <a:bodyPr/>
        <a:lstStyle/>
        <a:p>
          <a:endParaRPr lang="ru-RU"/>
        </a:p>
      </dgm:t>
    </dgm:pt>
    <dgm:pt modelId="{1A77C193-D322-4B4B-ADB4-5902EA64207A}" type="sibTrans" cxnId="{445ACA01-360F-47BC-AA57-B46BECE823B9}">
      <dgm:prSet/>
      <dgm:spPr/>
      <dgm:t>
        <a:bodyPr/>
        <a:lstStyle/>
        <a:p>
          <a:endParaRPr lang="ru-RU"/>
        </a:p>
      </dgm:t>
    </dgm:pt>
    <dgm:pt modelId="{09F9C634-40FE-4CB3-8568-8CAFBA9E444F}">
      <dgm:prSet phldrT="[Текст]"/>
      <dgm:spPr/>
      <dgm:t>
        <a:bodyPr/>
        <a:lstStyle/>
        <a:p>
          <a:r>
            <a:rPr lang="ru-RU" dirty="0" err="1" smtClean="0"/>
            <a:t>Параклинические</a:t>
          </a:r>
          <a:r>
            <a:rPr lang="ru-RU" dirty="0" smtClean="0"/>
            <a:t> подразделения</a:t>
          </a:r>
          <a:endParaRPr lang="ru-RU" dirty="0"/>
        </a:p>
      </dgm:t>
    </dgm:pt>
    <dgm:pt modelId="{2C53BDB5-78C8-4920-A4F0-914E26B7EEC8}" type="parTrans" cxnId="{20A0BDC7-2234-445F-ACF5-BD95063A64C0}">
      <dgm:prSet/>
      <dgm:spPr/>
      <dgm:t>
        <a:bodyPr/>
        <a:lstStyle/>
        <a:p>
          <a:endParaRPr lang="ru-RU"/>
        </a:p>
      </dgm:t>
    </dgm:pt>
    <dgm:pt modelId="{C0DF6AFA-74E8-4046-8A1D-11A3854D89A4}" type="sibTrans" cxnId="{20A0BDC7-2234-445F-ACF5-BD95063A64C0}">
      <dgm:prSet/>
      <dgm:spPr/>
      <dgm:t>
        <a:bodyPr/>
        <a:lstStyle/>
        <a:p>
          <a:endParaRPr lang="ru-RU"/>
        </a:p>
      </dgm:t>
    </dgm:pt>
    <dgm:pt modelId="{EEB2D06A-266D-4FBB-95E6-9FF383DE0522}">
      <dgm:prSet phldrT="[Текст]"/>
      <dgm:spPr/>
      <dgm:t>
        <a:bodyPr/>
        <a:lstStyle/>
        <a:p>
          <a:r>
            <a:rPr lang="ru-RU" dirty="0" err="1" smtClean="0"/>
            <a:t>Оперблок</a:t>
          </a:r>
          <a:endParaRPr lang="ru-RU" dirty="0"/>
        </a:p>
      </dgm:t>
    </dgm:pt>
    <dgm:pt modelId="{1A185F92-7D38-4722-B9BE-49F444D3CF32}" type="parTrans" cxnId="{FE422B31-7DFC-46BF-B16A-39633DA749E9}">
      <dgm:prSet/>
      <dgm:spPr/>
      <dgm:t>
        <a:bodyPr/>
        <a:lstStyle/>
        <a:p>
          <a:endParaRPr lang="ru-RU"/>
        </a:p>
      </dgm:t>
    </dgm:pt>
    <dgm:pt modelId="{18906255-7B5C-4C71-B2A6-1C5F2074D238}" type="sibTrans" cxnId="{FE422B31-7DFC-46BF-B16A-39633DA749E9}">
      <dgm:prSet/>
      <dgm:spPr/>
      <dgm:t>
        <a:bodyPr/>
        <a:lstStyle/>
        <a:p>
          <a:endParaRPr lang="ru-RU"/>
        </a:p>
      </dgm:t>
    </dgm:pt>
    <dgm:pt modelId="{6EA92F57-9880-40FC-A459-BB896A9DC31E}">
      <dgm:prSet phldrT="[Текст]"/>
      <dgm:spPr/>
      <dgm:t>
        <a:bodyPr/>
        <a:lstStyle/>
        <a:p>
          <a:r>
            <a:rPr lang="ru-RU" dirty="0" smtClean="0"/>
            <a:t>Отделения анестезиологии и реанимации</a:t>
          </a:r>
          <a:endParaRPr lang="ru-RU" dirty="0"/>
        </a:p>
      </dgm:t>
    </dgm:pt>
    <dgm:pt modelId="{31F8B355-ED54-465D-845A-D1B01D30C6B1}" type="parTrans" cxnId="{DBEBADE2-560E-40C1-8DB1-BF1C3B401B34}">
      <dgm:prSet/>
      <dgm:spPr/>
      <dgm:t>
        <a:bodyPr/>
        <a:lstStyle/>
        <a:p>
          <a:endParaRPr lang="ru-RU"/>
        </a:p>
      </dgm:t>
    </dgm:pt>
    <dgm:pt modelId="{9A207815-10F8-4BD6-875F-0F515458C85D}" type="sibTrans" cxnId="{DBEBADE2-560E-40C1-8DB1-BF1C3B401B34}">
      <dgm:prSet/>
      <dgm:spPr/>
      <dgm:t>
        <a:bodyPr/>
        <a:lstStyle/>
        <a:p>
          <a:endParaRPr lang="ru-RU"/>
        </a:p>
      </dgm:t>
    </dgm:pt>
    <dgm:pt modelId="{4F134800-0DBA-43AA-8AE6-EB6B05CB2850}">
      <dgm:prSet phldrT="[Текст]"/>
      <dgm:spPr/>
      <dgm:t>
        <a:bodyPr/>
        <a:lstStyle/>
        <a:p>
          <a:r>
            <a:rPr lang="ru-RU" dirty="0" smtClean="0"/>
            <a:t>Другие клинические отделения</a:t>
          </a:r>
          <a:endParaRPr lang="ru-RU" dirty="0"/>
        </a:p>
      </dgm:t>
    </dgm:pt>
    <dgm:pt modelId="{286F7118-85C6-412C-85D2-06F1D0670371}" type="parTrans" cxnId="{9D874A6E-5B24-493A-901C-0F418376854B}">
      <dgm:prSet/>
      <dgm:spPr/>
      <dgm:t>
        <a:bodyPr/>
        <a:lstStyle/>
        <a:p>
          <a:endParaRPr lang="ru-RU"/>
        </a:p>
      </dgm:t>
    </dgm:pt>
    <dgm:pt modelId="{CBABF607-AC2D-405F-ADA0-18A3BA68B585}" type="sibTrans" cxnId="{9D874A6E-5B24-493A-901C-0F418376854B}">
      <dgm:prSet/>
      <dgm:spPr/>
      <dgm:t>
        <a:bodyPr/>
        <a:lstStyle/>
        <a:p>
          <a:endParaRPr lang="ru-RU"/>
        </a:p>
      </dgm:t>
    </dgm:pt>
    <dgm:pt modelId="{5BAED4B7-9E74-4D19-9ED5-568A758D53A2}" type="pres">
      <dgm:prSet presAssocID="{47BD82D1-3000-4F3E-96AE-F16BBE814628}" presName="cycle" presStyleCnt="0">
        <dgm:presLayoutVars>
          <dgm:dir/>
          <dgm:resizeHandles val="exact"/>
        </dgm:presLayoutVars>
      </dgm:prSet>
      <dgm:spPr/>
    </dgm:pt>
    <dgm:pt modelId="{FB9B2238-3846-4BEA-B5B7-3CDD2C033B19}" type="pres">
      <dgm:prSet presAssocID="{296D92DB-F6D2-4B7F-93A4-306A83C39D9B}" presName="node" presStyleLbl="node1" presStyleIdx="0" presStyleCnt="5">
        <dgm:presLayoutVars>
          <dgm:bulletEnabled val="1"/>
        </dgm:presLayoutVars>
      </dgm:prSet>
      <dgm:spPr/>
    </dgm:pt>
    <dgm:pt modelId="{F2CD8FFA-F8D1-43CE-9959-92C113C6F71B}" type="pres">
      <dgm:prSet presAssocID="{296D92DB-F6D2-4B7F-93A4-306A83C39D9B}" presName="spNode" presStyleCnt="0"/>
      <dgm:spPr/>
    </dgm:pt>
    <dgm:pt modelId="{94DABD7F-9E43-4162-A6DD-80C6C816E9A3}" type="pres">
      <dgm:prSet presAssocID="{1A77C193-D322-4B4B-ADB4-5902EA64207A}" presName="sibTrans" presStyleLbl="sibTrans1D1" presStyleIdx="0" presStyleCnt="5"/>
      <dgm:spPr/>
    </dgm:pt>
    <dgm:pt modelId="{6A67458D-522C-403D-9CB5-21FD09E3EC52}" type="pres">
      <dgm:prSet presAssocID="{09F9C634-40FE-4CB3-8568-8CAFBA9E444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29AA5A-E7E2-45FF-8B4C-FAA24D419988}" type="pres">
      <dgm:prSet presAssocID="{09F9C634-40FE-4CB3-8568-8CAFBA9E444F}" presName="spNode" presStyleCnt="0"/>
      <dgm:spPr/>
    </dgm:pt>
    <dgm:pt modelId="{0E2FDBF3-6D2C-44B3-860E-00639AC8B01A}" type="pres">
      <dgm:prSet presAssocID="{C0DF6AFA-74E8-4046-8A1D-11A3854D89A4}" presName="sibTrans" presStyleLbl="sibTrans1D1" presStyleIdx="1" presStyleCnt="5"/>
      <dgm:spPr/>
    </dgm:pt>
    <dgm:pt modelId="{87A78781-D911-4B97-B55A-116AD38A5745}" type="pres">
      <dgm:prSet presAssocID="{EEB2D06A-266D-4FBB-95E6-9FF383DE0522}" presName="node" presStyleLbl="node1" presStyleIdx="2" presStyleCnt="5">
        <dgm:presLayoutVars>
          <dgm:bulletEnabled val="1"/>
        </dgm:presLayoutVars>
      </dgm:prSet>
      <dgm:spPr/>
    </dgm:pt>
    <dgm:pt modelId="{45E9F950-81A8-4E9E-9821-489CB93A28F2}" type="pres">
      <dgm:prSet presAssocID="{EEB2D06A-266D-4FBB-95E6-9FF383DE0522}" presName="spNode" presStyleCnt="0"/>
      <dgm:spPr/>
    </dgm:pt>
    <dgm:pt modelId="{D0B80B6E-5383-4058-832F-7514236D94A7}" type="pres">
      <dgm:prSet presAssocID="{18906255-7B5C-4C71-B2A6-1C5F2074D238}" presName="sibTrans" presStyleLbl="sibTrans1D1" presStyleIdx="2" presStyleCnt="5"/>
      <dgm:spPr/>
    </dgm:pt>
    <dgm:pt modelId="{430B05D0-CF8B-4A5F-A4B0-DD890BD5C5EE}" type="pres">
      <dgm:prSet presAssocID="{6EA92F57-9880-40FC-A459-BB896A9DC31E}" presName="node" presStyleLbl="node1" presStyleIdx="3" presStyleCnt="5">
        <dgm:presLayoutVars>
          <dgm:bulletEnabled val="1"/>
        </dgm:presLayoutVars>
      </dgm:prSet>
      <dgm:spPr/>
    </dgm:pt>
    <dgm:pt modelId="{3B410232-CD45-4C50-A19B-4CF03DD78F3C}" type="pres">
      <dgm:prSet presAssocID="{6EA92F57-9880-40FC-A459-BB896A9DC31E}" presName="spNode" presStyleCnt="0"/>
      <dgm:spPr/>
    </dgm:pt>
    <dgm:pt modelId="{0E88343B-42CB-4479-AD95-932480E4BD28}" type="pres">
      <dgm:prSet presAssocID="{9A207815-10F8-4BD6-875F-0F515458C85D}" presName="sibTrans" presStyleLbl="sibTrans1D1" presStyleIdx="3" presStyleCnt="5"/>
      <dgm:spPr/>
    </dgm:pt>
    <dgm:pt modelId="{87F1E815-C278-496B-AA1C-A6A92945B2A6}" type="pres">
      <dgm:prSet presAssocID="{4F134800-0DBA-43AA-8AE6-EB6B05CB2850}" presName="node" presStyleLbl="node1" presStyleIdx="4" presStyleCnt="5">
        <dgm:presLayoutVars>
          <dgm:bulletEnabled val="1"/>
        </dgm:presLayoutVars>
      </dgm:prSet>
      <dgm:spPr/>
    </dgm:pt>
    <dgm:pt modelId="{2975FC19-F12F-4798-AC04-E4BD818237D2}" type="pres">
      <dgm:prSet presAssocID="{4F134800-0DBA-43AA-8AE6-EB6B05CB2850}" presName="spNode" presStyleCnt="0"/>
      <dgm:spPr/>
    </dgm:pt>
    <dgm:pt modelId="{22AA68A8-8AFE-43CF-8303-BA71049B656F}" type="pres">
      <dgm:prSet presAssocID="{CBABF607-AC2D-405F-ADA0-18A3BA68B585}" presName="sibTrans" presStyleLbl="sibTrans1D1" presStyleIdx="4" presStyleCnt="5"/>
      <dgm:spPr/>
    </dgm:pt>
  </dgm:ptLst>
  <dgm:cxnLst>
    <dgm:cxn modelId="{CF3894FE-9380-4953-BAAC-800FBC7DDBE3}" type="presOf" srcId="{09F9C634-40FE-4CB3-8568-8CAFBA9E444F}" destId="{6A67458D-522C-403D-9CB5-21FD09E3EC52}" srcOrd="0" destOrd="0" presId="urn:microsoft.com/office/officeart/2005/8/layout/cycle5"/>
    <dgm:cxn modelId="{20A0BDC7-2234-445F-ACF5-BD95063A64C0}" srcId="{47BD82D1-3000-4F3E-96AE-F16BBE814628}" destId="{09F9C634-40FE-4CB3-8568-8CAFBA9E444F}" srcOrd="1" destOrd="0" parTransId="{2C53BDB5-78C8-4920-A4F0-914E26B7EEC8}" sibTransId="{C0DF6AFA-74E8-4046-8A1D-11A3854D89A4}"/>
    <dgm:cxn modelId="{27B2E935-0FB2-4751-AFE8-44DAD9034BDF}" type="presOf" srcId="{47BD82D1-3000-4F3E-96AE-F16BBE814628}" destId="{5BAED4B7-9E74-4D19-9ED5-568A758D53A2}" srcOrd="0" destOrd="0" presId="urn:microsoft.com/office/officeart/2005/8/layout/cycle5"/>
    <dgm:cxn modelId="{2628E694-3AD9-435A-BFD1-496B303E2D0B}" type="presOf" srcId="{C0DF6AFA-74E8-4046-8A1D-11A3854D89A4}" destId="{0E2FDBF3-6D2C-44B3-860E-00639AC8B01A}" srcOrd="0" destOrd="0" presId="urn:microsoft.com/office/officeart/2005/8/layout/cycle5"/>
    <dgm:cxn modelId="{F03396CD-FDEE-44FB-88E1-33297942D57A}" type="presOf" srcId="{6EA92F57-9880-40FC-A459-BB896A9DC31E}" destId="{430B05D0-CF8B-4A5F-A4B0-DD890BD5C5EE}" srcOrd="0" destOrd="0" presId="urn:microsoft.com/office/officeart/2005/8/layout/cycle5"/>
    <dgm:cxn modelId="{9B904CA1-595C-4307-9AFF-7986A1AEAC8C}" type="presOf" srcId="{9A207815-10F8-4BD6-875F-0F515458C85D}" destId="{0E88343B-42CB-4479-AD95-932480E4BD28}" srcOrd="0" destOrd="0" presId="urn:microsoft.com/office/officeart/2005/8/layout/cycle5"/>
    <dgm:cxn modelId="{E1448CCE-35F7-46EF-BDD3-BDFC56660A64}" type="presOf" srcId="{4F134800-0DBA-43AA-8AE6-EB6B05CB2850}" destId="{87F1E815-C278-496B-AA1C-A6A92945B2A6}" srcOrd="0" destOrd="0" presId="urn:microsoft.com/office/officeart/2005/8/layout/cycle5"/>
    <dgm:cxn modelId="{55A9E3F7-EB50-4159-91CE-6B1D454277B7}" type="presOf" srcId="{18906255-7B5C-4C71-B2A6-1C5F2074D238}" destId="{D0B80B6E-5383-4058-832F-7514236D94A7}" srcOrd="0" destOrd="0" presId="urn:microsoft.com/office/officeart/2005/8/layout/cycle5"/>
    <dgm:cxn modelId="{9D874A6E-5B24-493A-901C-0F418376854B}" srcId="{47BD82D1-3000-4F3E-96AE-F16BBE814628}" destId="{4F134800-0DBA-43AA-8AE6-EB6B05CB2850}" srcOrd="4" destOrd="0" parTransId="{286F7118-85C6-412C-85D2-06F1D0670371}" sibTransId="{CBABF607-AC2D-405F-ADA0-18A3BA68B585}"/>
    <dgm:cxn modelId="{1D5E818B-74BF-4667-B48B-60663938FCC7}" type="presOf" srcId="{EEB2D06A-266D-4FBB-95E6-9FF383DE0522}" destId="{87A78781-D911-4B97-B55A-116AD38A5745}" srcOrd="0" destOrd="0" presId="urn:microsoft.com/office/officeart/2005/8/layout/cycle5"/>
    <dgm:cxn modelId="{BCAC4B43-2842-4E7F-91A3-746CC9B9C88B}" type="presOf" srcId="{1A77C193-D322-4B4B-ADB4-5902EA64207A}" destId="{94DABD7F-9E43-4162-A6DD-80C6C816E9A3}" srcOrd="0" destOrd="0" presId="urn:microsoft.com/office/officeart/2005/8/layout/cycle5"/>
    <dgm:cxn modelId="{85039385-397E-4A6C-BF48-5304997ECDD6}" type="presOf" srcId="{296D92DB-F6D2-4B7F-93A4-306A83C39D9B}" destId="{FB9B2238-3846-4BEA-B5B7-3CDD2C033B19}" srcOrd="0" destOrd="0" presId="urn:microsoft.com/office/officeart/2005/8/layout/cycle5"/>
    <dgm:cxn modelId="{DBEBADE2-560E-40C1-8DB1-BF1C3B401B34}" srcId="{47BD82D1-3000-4F3E-96AE-F16BBE814628}" destId="{6EA92F57-9880-40FC-A459-BB896A9DC31E}" srcOrd="3" destOrd="0" parTransId="{31F8B355-ED54-465D-845A-D1B01D30C6B1}" sibTransId="{9A207815-10F8-4BD6-875F-0F515458C85D}"/>
    <dgm:cxn modelId="{FE422B31-7DFC-46BF-B16A-39633DA749E9}" srcId="{47BD82D1-3000-4F3E-96AE-F16BBE814628}" destId="{EEB2D06A-266D-4FBB-95E6-9FF383DE0522}" srcOrd="2" destOrd="0" parTransId="{1A185F92-7D38-4722-B9BE-49F444D3CF32}" sibTransId="{18906255-7B5C-4C71-B2A6-1C5F2074D238}"/>
    <dgm:cxn modelId="{445ACA01-360F-47BC-AA57-B46BECE823B9}" srcId="{47BD82D1-3000-4F3E-96AE-F16BBE814628}" destId="{296D92DB-F6D2-4B7F-93A4-306A83C39D9B}" srcOrd="0" destOrd="0" parTransId="{FFFB9CF7-2F79-4042-BB46-33F50700D2BD}" sibTransId="{1A77C193-D322-4B4B-ADB4-5902EA64207A}"/>
    <dgm:cxn modelId="{2B4BF75D-04DD-478D-9824-853B939BA59B}" type="presOf" srcId="{CBABF607-AC2D-405F-ADA0-18A3BA68B585}" destId="{22AA68A8-8AFE-43CF-8303-BA71049B656F}" srcOrd="0" destOrd="0" presId="urn:microsoft.com/office/officeart/2005/8/layout/cycle5"/>
    <dgm:cxn modelId="{855828FE-6001-4755-B953-F8E20745187E}" type="presParOf" srcId="{5BAED4B7-9E74-4D19-9ED5-568A758D53A2}" destId="{FB9B2238-3846-4BEA-B5B7-3CDD2C033B19}" srcOrd="0" destOrd="0" presId="urn:microsoft.com/office/officeart/2005/8/layout/cycle5"/>
    <dgm:cxn modelId="{3EC2876F-9D39-4FFF-B2D4-5264F94EF209}" type="presParOf" srcId="{5BAED4B7-9E74-4D19-9ED5-568A758D53A2}" destId="{F2CD8FFA-F8D1-43CE-9959-92C113C6F71B}" srcOrd="1" destOrd="0" presId="urn:microsoft.com/office/officeart/2005/8/layout/cycle5"/>
    <dgm:cxn modelId="{61801655-7961-4831-98BE-7AB88AA1526E}" type="presParOf" srcId="{5BAED4B7-9E74-4D19-9ED5-568A758D53A2}" destId="{94DABD7F-9E43-4162-A6DD-80C6C816E9A3}" srcOrd="2" destOrd="0" presId="urn:microsoft.com/office/officeart/2005/8/layout/cycle5"/>
    <dgm:cxn modelId="{2CB0A53D-E17E-4B61-B042-CAA67CE8B4CB}" type="presParOf" srcId="{5BAED4B7-9E74-4D19-9ED5-568A758D53A2}" destId="{6A67458D-522C-403D-9CB5-21FD09E3EC52}" srcOrd="3" destOrd="0" presId="urn:microsoft.com/office/officeart/2005/8/layout/cycle5"/>
    <dgm:cxn modelId="{1F24808E-BE41-4732-A003-A94E15B6501B}" type="presParOf" srcId="{5BAED4B7-9E74-4D19-9ED5-568A758D53A2}" destId="{E529AA5A-E7E2-45FF-8B4C-FAA24D419988}" srcOrd="4" destOrd="0" presId="urn:microsoft.com/office/officeart/2005/8/layout/cycle5"/>
    <dgm:cxn modelId="{21DF7313-7EF2-42A3-BB2B-C81C5AE12820}" type="presParOf" srcId="{5BAED4B7-9E74-4D19-9ED5-568A758D53A2}" destId="{0E2FDBF3-6D2C-44B3-860E-00639AC8B01A}" srcOrd="5" destOrd="0" presId="urn:microsoft.com/office/officeart/2005/8/layout/cycle5"/>
    <dgm:cxn modelId="{7ED37B1D-6F4D-4930-9EC5-0BA63881E758}" type="presParOf" srcId="{5BAED4B7-9E74-4D19-9ED5-568A758D53A2}" destId="{87A78781-D911-4B97-B55A-116AD38A5745}" srcOrd="6" destOrd="0" presId="urn:microsoft.com/office/officeart/2005/8/layout/cycle5"/>
    <dgm:cxn modelId="{3AC6A628-9415-48D8-BBC4-78982001761C}" type="presParOf" srcId="{5BAED4B7-9E74-4D19-9ED5-568A758D53A2}" destId="{45E9F950-81A8-4E9E-9821-489CB93A28F2}" srcOrd="7" destOrd="0" presId="urn:microsoft.com/office/officeart/2005/8/layout/cycle5"/>
    <dgm:cxn modelId="{C2E068E8-E4ED-4C3B-A381-BA24A3F6002F}" type="presParOf" srcId="{5BAED4B7-9E74-4D19-9ED5-568A758D53A2}" destId="{D0B80B6E-5383-4058-832F-7514236D94A7}" srcOrd="8" destOrd="0" presId="urn:microsoft.com/office/officeart/2005/8/layout/cycle5"/>
    <dgm:cxn modelId="{901739AD-C3AA-45FB-AF95-7D85271DBC00}" type="presParOf" srcId="{5BAED4B7-9E74-4D19-9ED5-568A758D53A2}" destId="{430B05D0-CF8B-4A5F-A4B0-DD890BD5C5EE}" srcOrd="9" destOrd="0" presId="urn:microsoft.com/office/officeart/2005/8/layout/cycle5"/>
    <dgm:cxn modelId="{19F4EC73-0DC1-4100-BB8B-273183DA33CE}" type="presParOf" srcId="{5BAED4B7-9E74-4D19-9ED5-568A758D53A2}" destId="{3B410232-CD45-4C50-A19B-4CF03DD78F3C}" srcOrd="10" destOrd="0" presId="urn:microsoft.com/office/officeart/2005/8/layout/cycle5"/>
    <dgm:cxn modelId="{F7AAAF4F-ADEE-40DD-8D83-47F6834083E4}" type="presParOf" srcId="{5BAED4B7-9E74-4D19-9ED5-568A758D53A2}" destId="{0E88343B-42CB-4479-AD95-932480E4BD28}" srcOrd="11" destOrd="0" presId="urn:microsoft.com/office/officeart/2005/8/layout/cycle5"/>
    <dgm:cxn modelId="{9DFC7175-34A0-4905-A027-91EE6E622B23}" type="presParOf" srcId="{5BAED4B7-9E74-4D19-9ED5-568A758D53A2}" destId="{87F1E815-C278-496B-AA1C-A6A92945B2A6}" srcOrd="12" destOrd="0" presId="urn:microsoft.com/office/officeart/2005/8/layout/cycle5"/>
    <dgm:cxn modelId="{6CEE8FE8-2BE0-404E-91F0-9695E196C1BB}" type="presParOf" srcId="{5BAED4B7-9E74-4D19-9ED5-568A758D53A2}" destId="{2975FC19-F12F-4798-AC04-E4BD818237D2}" srcOrd="13" destOrd="0" presId="urn:microsoft.com/office/officeart/2005/8/layout/cycle5"/>
    <dgm:cxn modelId="{C8B02C5D-7DC6-4BBA-932F-F0AB16684302}" type="presParOf" srcId="{5BAED4B7-9E74-4D19-9ED5-568A758D53A2}" destId="{22AA68A8-8AFE-43CF-8303-BA71049B656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B2238-3846-4BEA-B5B7-3CDD2C033B19}">
      <dsp:nvSpPr>
        <dsp:cNvPr id="0" name=""/>
        <dsp:cNvSpPr/>
      </dsp:nvSpPr>
      <dsp:spPr>
        <a:xfrm>
          <a:off x="3305100" y="2781"/>
          <a:ext cx="1619398" cy="10526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Хирургическое отделение</a:t>
          </a:r>
          <a:endParaRPr lang="ru-RU" sz="1400" kern="1200" dirty="0"/>
        </a:p>
      </dsp:txBody>
      <dsp:txXfrm>
        <a:off x="3356484" y="54165"/>
        <a:ext cx="1516630" cy="949841"/>
      </dsp:txXfrm>
    </dsp:sp>
    <dsp:sp modelId="{94DABD7F-9E43-4162-A6DD-80C6C816E9A3}">
      <dsp:nvSpPr>
        <dsp:cNvPr id="0" name=""/>
        <dsp:cNvSpPr/>
      </dsp:nvSpPr>
      <dsp:spPr>
        <a:xfrm>
          <a:off x="2013192" y="529085"/>
          <a:ext cx="4203215" cy="4203215"/>
        </a:xfrm>
        <a:custGeom>
          <a:avLst/>
          <a:gdLst/>
          <a:ahLst/>
          <a:cxnLst/>
          <a:rect l="0" t="0" r="0" b="0"/>
          <a:pathLst>
            <a:path>
              <a:moveTo>
                <a:pt x="3127911" y="267635"/>
              </a:moveTo>
              <a:arcTo wR="2101607" hR="2101607" stAng="17953901" swAng="121080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7458D-522C-403D-9CB5-21FD09E3EC52}">
      <dsp:nvSpPr>
        <dsp:cNvPr id="0" name=""/>
        <dsp:cNvSpPr/>
      </dsp:nvSpPr>
      <dsp:spPr>
        <a:xfrm>
          <a:off x="5303848" y="1454956"/>
          <a:ext cx="1619398" cy="10526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Параклинические</a:t>
          </a:r>
          <a:r>
            <a:rPr lang="ru-RU" sz="1400" kern="1200" dirty="0" smtClean="0"/>
            <a:t> подразделения</a:t>
          </a:r>
          <a:endParaRPr lang="ru-RU" sz="1400" kern="1200" dirty="0"/>
        </a:p>
      </dsp:txBody>
      <dsp:txXfrm>
        <a:off x="5355232" y="1506340"/>
        <a:ext cx="1516630" cy="949841"/>
      </dsp:txXfrm>
    </dsp:sp>
    <dsp:sp modelId="{0E2FDBF3-6D2C-44B3-860E-00639AC8B01A}">
      <dsp:nvSpPr>
        <dsp:cNvPr id="0" name=""/>
        <dsp:cNvSpPr/>
      </dsp:nvSpPr>
      <dsp:spPr>
        <a:xfrm>
          <a:off x="2013192" y="529085"/>
          <a:ext cx="4203215" cy="4203215"/>
        </a:xfrm>
        <a:custGeom>
          <a:avLst/>
          <a:gdLst/>
          <a:ahLst/>
          <a:cxnLst/>
          <a:rect l="0" t="0" r="0" b="0"/>
          <a:pathLst>
            <a:path>
              <a:moveTo>
                <a:pt x="4198164" y="2247236"/>
              </a:moveTo>
              <a:arcTo wR="2101607" hR="2101607" stAng="21838406" swAng="1359155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A78781-D911-4B97-B55A-116AD38A5745}">
      <dsp:nvSpPr>
        <dsp:cNvPr id="0" name=""/>
        <dsp:cNvSpPr/>
      </dsp:nvSpPr>
      <dsp:spPr>
        <a:xfrm>
          <a:off x="4540394" y="3804625"/>
          <a:ext cx="1619398" cy="105260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Оперблок</a:t>
          </a:r>
          <a:endParaRPr lang="ru-RU" sz="1400" kern="1200" dirty="0"/>
        </a:p>
      </dsp:txBody>
      <dsp:txXfrm>
        <a:off x="4591778" y="3856009"/>
        <a:ext cx="1516630" cy="949841"/>
      </dsp:txXfrm>
    </dsp:sp>
    <dsp:sp modelId="{D0B80B6E-5383-4058-832F-7514236D94A7}">
      <dsp:nvSpPr>
        <dsp:cNvPr id="0" name=""/>
        <dsp:cNvSpPr/>
      </dsp:nvSpPr>
      <dsp:spPr>
        <a:xfrm>
          <a:off x="2013192" y="529085"/>
          <a:ext cx="4203215" cy="4203215"/>
        </a:xfrm>
        <a:custGeom>
          <a:avLst/>
          <a:gdLst/>
          <a:ahLst/>
          <a:cxnLst/>
          <a:rect l="0" t="0" r="0" b="0"/>
          <a:pathLst>
            <a:path>
              <a:moveTo>
                <a:pt x="2359278" y="4187360"/>
              </a:moveTo>
              <a:arcTo wR="2101607" hR="2101607" stAng="4977447" swAng="845107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0B05D0-CF8B-4A5F-A4B0-DD890BD5C5EE}">
      <dsp:nvSpPr>
        <dsp:cNvPr id="0" name=""/>
        <dsp:cNvSpPr/>
      </dsp:nvSpPr>
      <dsp:spPr>
        <a:xfrm>
          <a:off x="2069806" y="3804625"/>
          <a:ext cx="1619398" cy="105260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Отделения анестезиологии и реанимации</a:t>
          </a:r>
          <a:endParaRPr lang="ru-RU" sz="1400" kern="1200" dirty="0"/>
        </a:p>
      </dsp:txBody>
      <dsp:txXfrm>
        <a:off x="2121190" y="3856009"/>
        <a:ext cx="1516630" cy="949841"/>
      </dsp:txXfrm>
    </dsp:sp>
    <dsp:sp modelId="{0E88343B-42CB-4479-AD95-932480E4BD28}">
      <dsp:nvSpPr>
        <dsp:cNvPr id="0" name=""/>
        <dsp:cNvSpPr/>
      </dsp:nvSpPr>
      <dsp:spPr>
        <a:xfrm>
          <a:off x="2013192" y="529085"/>
          <a:ext cx="4203215" cy="4203215"/>
        </a:xfrm>
        <a:custGeom>
          <a:avLst/>
          <a:gdLst/>
          <a:ahLst/>
          <a:cxnLst/>
          <a:rect l="0" t="0" r="0" b="0"/>
          <a:pathLst>
            <a:path>
              <a:moveTo>
                <a:pt x="222873" y="3043474"/>
              </a:moveTo>
              <a:arcTo wR="2101607" hR="2101607" stAng="9202440" swAng="135915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F1E815-C278-496B-AA1C-A6A92945B2A6}">
      <dsp:nvSpPr>
        <dsp:cNvPr id="0" name=""/>
        <dsp:cNvSpPr/>
      </dsp:nvSpPr>
      <dsp:spPr>
        <a:xfrm>
          <a:off x="1306352" y="1454956"/>
          <a:ext cx="1619398" cy="105260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Другие клинические отделения</a:t>
          </a:r>
          <a:endParaRPr lang="ru-RU" sz="1400" kern="1200" dirty="0"/>
        </a:p>
      </dsp:txBody>
      <dsp:txXfrm>
        <a:off x="1357736" y="1506340"/>
        <a:ext cx="1516630" cy="949841"/>
      </dsp:txXfrm>
    </dsp:sp>
    <dsp:sp modelId="{22AA68A8-8AFE-43CF-8303-BA71049B656F}">
      <dsp:nvSpPr>
        <dsp:cNvPr id="0" name=""/>
        <dsp:cNvSpPr/>
      </dsp:nvSpPr>
      <dsp:spPr>
        <a:xfrm>
          <a:off x="2013192" y="529085"/>
          <a:ext cx="4203215" cy="4203215"/>
        </a:xfrm>
        <a:custGeom>
          <a:avLst/>
          <a:gdLst/>
          <a:ahLst/>
          <a:cxnLst/>
          <a:rect l="0" t="0" r="0" b="0"/>
          <a:pathLst>
            <a:path>
              <a:moveTo>
                <a:pt x="505638" y="734260"/>
              </a:moveTo>
              <a:arcTo wR="2101607" hR="2101607" stAng="13235299" swAng="121080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22DC5-C049-4C4D-9599-F3F53D7E470B}" type="datetimeFigureOut">
              <a:rPr lang="ru-RU" smtClean="0"/>
              <a:t>02.10.2014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6F181-F726-4CA6-9097-4F2629496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03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44EE178-1000-4AC9-A06F-A898B56A968C}" type="datetimeFigureOut">
              <a:rPr lang="ru-RU"/>
              <a:pPr>
                <a:defRPr/>
              </a:pPr>
              <a:t>01.10.2014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68E484E-386B-456E-A04F-449F33B92D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1778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irogov-center.r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irogov-center.ru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irogov-center.ru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pirogov-center.ru/" TargetMode="External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irogov-center.ru/img/1/logo.jpg">
            <a:hlinkClick r:id="rId2" tooltip=" На Главную 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pirogov-center.ru/img/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280988"/>
            <a:ext cx="2362200" cy="5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7"/>
            <a:ext cx="7056784" cy="792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C00000"/>
                </a:solidFill>
                <a:latin typeface="Book Antiqu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AE4E282-5F2A-4085-A1C4-3A8219DC9938}" type="datetime1">
              <a:rPr lang="ru-RU" smtClean="0"/>
              <a:t>01.10.2014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2A2BE0E-808E-4D9C-9FF1-5E5A0C80F4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B1843D5-B13C-4D73-B202-D784AEB5A9F7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b="1" baseline="0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B776D2F-CAFE-44B5-A79B-15F06AE74E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C928AED-0349-4598-AC5C-56DA05933001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341FD2B-6B66-49C6-A234-10FB65B4CF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lvl="0"/>
            <a:r>
              <a:rPr lang="ru-RU" noProof="0" dirty="0" smtClean="0"/>
              <a:t>Вставка таблицы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405EDFEA-450A-48D8-8C5F-16C881849F61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474E1E59-696C-47C6-A345-FF21CCF9E7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5814CB76-A4ED-46BA-97E0-6B36112567CB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A5607F-643B-4462-AA7C-217F819FC7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4F87777-FFCD-46F0-B5ED-0AADC7A58B3D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50AA512-9BD7-4EAA-A437-85960178FC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F309DC-8922-4E13-A5FF-5C7E116DD436}" type="datetime1">
              <a:rPr lang="ru-RU" smtClean="0"/>
              <a:t>01.10.2014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6B8A28-E70A-440A-A774-9DB5866A1E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irogov-center.ru/img/1/logo.jpg">
            <a:hlinkClick r:id="rId2" tooltip=" На Главную 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pirogov-center.ru/img/s.gif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280988"/>
            <a:ext cx="2362200" cy="5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7"/>
            <a:ext cx="7056784" cy="792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C00000"/>
                </a:solidFill>
                <a:latin typeface="Book Antiqu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88052C-1566-48A1-812A-C846CBAE91CF}" type="datetime1">
              <a:rPr lang="ru-RU" smtClean="0"/>
              <a:t>01.10.2014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3A5C28F-4166-4C2F-902A-8A4421D246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A3734D9-8C20-4F1F-9D95-29EE2DFF10FC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b="1" baseline="0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2AD2EB-7A18-4952-9CF0-4AC2D00B60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A3CEC21-7732-4E34-8FF4-87263086DBA7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FE0129-C3B1-4AD8-B75F-A4CC8138DF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lvl="0"/>
            <a:r>
              <a:rPr lang="ru-RU" noProof="0" dirty="0" smtClean="0"/>
              <a:t>Вставка таблицы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943429-BAFA-401B-97CD-61F3DFADEECF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96C4CAD9-0EBE-4727-9EC8-D7331DA531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100ADFBF-4BB5-428C-ABEA-9C00CF0D136B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09187F81-D8E4-4CDB-BBE8-230899BD17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D2E00F4-5F9E-4932-A0E8-24A9281BF66A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3EE428-DD67-4B8C-8FAF-A25D97F1BB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DE8D6ED-7CA7-4650-B789-E1439FBC88C3}" type="datetime1">
              <a:rPr lang="ru-RU" smtClean="0"/>
              <a:t>01.10.2014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DC6FD4C-2BB5-4B9B-B69B-B9C53A1884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irogov-center.ru/img/1/logo.jpg">
            <a:hlinkClick r:id="rId2" tooltip=" На Главную 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pirogov-center.ru/img/s.gif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280988"/>
            <a:ext cx="2362200" cy="5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7"/>
            <a:ext cx="7056784" cy="792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C00000"/>
                </a:solidFill>
                <a:latin typeface="Book Antiqu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DCD41E3-37E5-4252-9FC7-3E0D6313B7E2}" type="datetime1">
              <a:rPr lang="ru-RU" smtClean="0"/>
              <a:t>01.10.2014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D72FFBC-25F4-4D9A-8E4D-BB738ABA11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F1E5012-DB70-4AA2-A414-5BF957A35E81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b="1" baseline="0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27C2FC3-AB37-4923-B467-E74BF28BEA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8C75B43-5A46-403C-8277-C709310D77C7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5EBA3DF-A19A-4A79-9842-E49D8C0D4A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lvl="0"/>
            <a:r>
              <a:rPr lang="ru-RU" noProof="0" dirty="0" smtClean="0"/>
              <a:t>Вставка таблицы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51DA7D87-040E-4B8F-8A81-8844CF703150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EC712352-C5A7-4FF2-AD0B-DC7DA94D2B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052513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4D293A9D-3931-4661-AAF0-957067438379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9C7AC2AA-B7F6-46C9-B94D-15015481BF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495800" cy="558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1EE276C-E08D-41AB-840F-3FB6ACF86D83}" type="datetime1">
              <a:rPr lang="ru-RU" smtClean="0"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9E2CB81-9579-45AD-A53B-0C499A4E8A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CF147DB-E986-41C9-B729-449E5700FF48}" type="datetime1">
              <a:rPr lang="ru-RU" smtClean="0"/>
              <a:t>01.10.2014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C3394DF-A725-42D5-8D39-DA10283532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irogov-center.ru/img/1/logo.jpg">
            <a:hlinkClick r:id="rId2" tooltip=" На Главную 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pirogov-center.ru/img/s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80988"/>
            <a:ext cx="2362200" cy="59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7"/>
            <a:ext cx="7056784" cy="79208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C00000"/>
                </a:solidFill>
                <a:latin typeface="Book Antiqua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E193E83-0278-4DE8-8D47-22A0B1A52DF5}" type="datetime1">
              <a:rPr lang="ru-RU" smtClean="0"/>
              <a:t>01.10.2014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="1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0FAD95F-3433-453A-B5F2-9C14DFB590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675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6920897-CC02-4AFA-9FAA-B263CD33DCC1}" type="datetime1">
              <a:rPr lang="ru-RU" smtClean="0"/>
              <a:t>01.10.2014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b="1" baseline="0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E314D35-90C2-46C0-8D45-CB3F9A58F6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881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DF467D0-AA4E-423C-854B-A991250DF3D4}" type="datetime1">
              <a:rPr lang="ru-RU" smtClean="0"/>
              <a:t>01.10.2014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15EA676-C3FE-47A9-A0D4-7894962786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647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irogov-center.ru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1.xml"/><Relationship Id="rId9" Type="http://schemas.openxmlformats.org/officeDocument/2006/relationships/hyperlink" Target="http://www.pirogov-center.ru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8.xml"/><Relationship Id="rId9" Type="http://schemas.openxmlformats.org/officeDocument/2006/relationships/hyperlink" Target="http://www.pirogov-center.ru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.jpeg"/><Relationship Id="rId5" Type="http://schemas.openxmlformats.org/officeDocument/2006/relationships/hyperlink" Target="http://www.pirogov-center.ru/" TargetMode="Externa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2A39CE56-96AB-47B2-8200-4FF6A5A0BFF0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C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6BDD60E8-A643-4C71-B5E5-4DFBEEC2B5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3079" name="Picture 2" descr="http://www.pirogov-center.ru/img/1/logo.jpg">
            <a:hlinkClick r:id="rId9" tooltip=" На Главную 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16" r:id="rId1"/>
    <p:sldLayoutId id="2147485117" r:id="rId2"/>
    <p:sldLayoutId id="2147485118" r:id="rId3"/>
    <p:sldLayoutId id="2147485119" r:id="rId4"/>
    <p:sldLayoutId id="2147485120" r:id="rId5"/>
    <p:sldLayoutId id="2147485121" r:id="rId6"/>
    <p:sldLayoutId id="2147485122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BD0D86C7-28B5-49AB-9E82-0051B6C3BAB7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C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4D578150-3627-4EC1-B970-9E0C67D2C8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4103" name="Picture 2" descr="http://www.pirogov-center.ru/img/1/logo.jpg">
            <a:hlinkClick r:id="rId9" tooltip=" На Главную 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4" r:id="rId2"/>
    <p:sldLayoutId id="2147485125" r:id="rId3"/>
    <p:sldLayoutId id="2147485126" r:id="rId4"/>
    <p:sldLayoutId id="2147485127" r:id="rId5"/>
    <p:sldLayoutId id="2147485128" r:id="rId6"/>
    <p:sldLayoutId id="2147485129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770A6EFC-CA9C-4FBF-A4EF-F0E470DFF0CB}" type="datetime1">
              <a:rPr lang="ru-RU" smtClean="0"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C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9A282D7-B684-497E-962F-A06363C2A8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5127" name="Picture 2" descr="http://www.pirogov-center.ru/img/1/logo.jpg">
            <a:hlinkClick r:id="rId9" tooltip=" На Главную 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30" r:id="rId1"/>
    <p:sldLayoutId id="2147485131" r:id="rId2"/>
    <p:sldLayoutId id="2147485132" r:id="rId3"/>
    <p:sldLayoutId id="2147485133" r:id="rId4"/>
    <p:sldLayoutId id="2147485134" r:id="rId5"/>
    <p:sldLayoutId id="2147485135" r:id="rId6"/>
    <p:sldLayoutId id="2147485136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23B9A3-3B68-4DD2-9624-A2C0F0E420ED}" type="datetime1">
              <a:rPr lang="ru-RU" smtClean="0"/>
              <a:t>01.10.2014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4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099372-3822-4AB8-8DE0-38E2F3AD88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2" descr="http://www.pirogov-center.ru/img/1/logo.jpg">
            <a:hlinkClick r:id="rId5" tooltip=" На Главную "/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52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8" r:id="rId1"/>
    <p:sldLayoutId id="2147485139" r:id="rId2"/>
    <p:sldLayoutId id="2147485140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C00000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6"/>
          <p:cNvSpPr>
            <a:spLocks noGrp="1"/>
          </p:cNvSpPr>
          <p:nvPr>
            <p:ph type="ctrTitle"/>
          </p:nvPr>
        </p:nvSpPr>
        <p:spPr>
          <a:xfrm>
            <a:off x="392906" y="2420888"/>
            <a:ext cx="8358188" cy="230187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Экономическая эффективность деятельности подразделения медицинской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484784"/>
            <a:ext cx="7704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НИИ «Современные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системы управления организациями здравоохранения» ФГБОУ ВПО «РЭУ имени Г.В. Плеханова»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ФГБУ «НМХЦ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Н.И. Пирогова»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Минздрава России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6"/>
          <p:cNvSpPr txBox="1">
            <a:spLocks/>
          </p:cNvSpPr>
          <p:nvPr/>
        </p:nvSpPr>
        <p:spPr bwMode="auto">
          <a:xfrm>
            <a:off x="392906" y="5076858"/>
            <a:ext cx="8358188" cy="152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00000"/>
                </a:solidFill>
                <a:latin typeface="Book Antiqua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Никитенко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Дмитрий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Николаевич</a:t>
            </a:r>
          </a:p>
          <a:p>
            <a:pPr algn="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тел. 8-916-364-04-90</a:t>
            </a:r>
          </a:p>
          <a:p>
            <a:pPr algn="r"/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 nikitenkodn@gmail.com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4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14D35-90C2-46C0-8D45-CB3F9A58F68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538618"/>
              </p:ext>
            </p:extLst>
          </p:nvPr>
        </p:nvGraphicFramePr>
        <p:xfrm>
          <a:off x="529208" y="1628800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3" name="Прямая со стрелкой 12"/>
          <p:cNvCxnSpPr/>
          <p:nvPr/>
        </p:nvCxnSpPr>
        <p:spPr>
          <a:xfrm flipH="1">
            <a:off x="3491880" y="2744924"/>
            <a:ext cx="864096" cy="7920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347864" y="2744924"/>
            <a:ext cx="1152128" cy="252028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680012" y="2744924"/>
            <a:ext cx="1152128" cy="252028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76"/>
          <p:cNvSpPr txBox="1">
            <a:spLocks noChangeArrowheads="1"/>
          </p:cNvSpPr>
          <p:nvPr/>
        </p:nvSpPr>
        <p:spPr bwMode="auto">
          <a:xfrm>
            <a:off x="395349" y="668685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009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23" y="1988840"/>
            <a:ext cx="747011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66503" cy="186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816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176"/>
          <p:cNvSpPr txBox="1">
            <a:spLocks noChangeArrowheads="1"/>
          </p:cNvSpPr>
          <p:nvPr/>
        </p:nvSpPr>
        <p:spPr bwMode="auto">
          <a:xfrm>
            <a:off x="668586" y="668685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Базы распределения затрат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2990" y="2204864"/>
            <a:ext cx="8117482" cy="315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койко-дней, проведенных пациентами в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отделении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hangingPunct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приведении на рубли по ценам прейскуранта медицинской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marL="342900" lvl="0" indent="-342900" eaLnBrk="0" hangingPunct="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теории: условные единицы трудозатрат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ому нравится группа &quot;Сектор газовой атаки&quot; - Рок - Музыка - Форум KirovN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62"/>
            <a:ext cx="1835696" cy="183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196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7016" y="1844824"/>
            <a:ext cx="8605464" cy="4113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 расчета и количества пролеченных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 по источникам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об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услугах,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средствах и расходных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материалах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движения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6B8A28-E70A-440A-A774-9DB5866A1E1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7" name="Text Box 176"/>
          <p:cNvSpPr txBox="1">
            <a:spLocks noChangeArrowheads="1"/>
          </p:cNvSpPr>
          <p:nvPr/>
        </p:nvSpPr>
        <p:spPr bwMode="auto">
          <a:xfrm>
            <a:off x="755576" y="476672"/>
            <a:ext cx="8569325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алгоритм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 этапов)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2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988840"/>
            <a:ext cx="856895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всех полученных исходных данных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составленной схемой движения услуг для отнесения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и косвенных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условную расчетную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единицу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данных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расходах отделений (прямых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косвенных) за период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76D2F-CAFE-44B5-A79B-15F06AE74E0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7" name="Text Box 176"/>
          <p:cNvSpPr txBox="1">
            <a:spLocks noChangeArrowheads="1"/>
          </p:cNvSpPr>
          <p:nvPr/>
        </p:nvSpPr>
        <p:spPr bwMode="auto">
          <a:xfrm>
            <a:off x="749288" y="666274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алгоритм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</a:t>
            </a:r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484784"/>
            <a:ext cx="856895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Оплата труда и начисления на оплату труда: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врачебного персонала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среднего медицинского персонала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младшего медицинского и прочего персонала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Медикаменты, расходные материалы и изделия медицинского назначения: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подлежащие персонифицированному учету*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не подлежащие персонифицированному учету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Расходы на питание* (исходя из проведенных пациентами койко-дней)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*данные статьи расходов целиком относятся на анализируемое отделение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76D2F-CAFE-44B5-A79B-15F06AE74E0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7" name="Text Box 176"/>
          <p:cNvSpPr txBox="1">
            <a:spLocks noChangeArrowheads="1"/>
          </p:cNvSpPr>
          <p:nvPr/>
        </p:nvSpPr>
        <p:spPr bwMode="auto">
          <a:xfrm>
            <a:off x="251520" y="668685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расходы</a:t>
            </a:r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268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916832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Услуги связи (221)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Транспортные услуги (222)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Коммунальные услуги (223)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Арендная плата за пользование имуществом (224)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Услуги по содержанию имущества (225)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Прочие услуги (226)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Амортизация основных средств (271)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Прочие расходы (290)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Материальные запасы (340)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76D2F-CAFE-44B5-A79B-15F06AE74E0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7" name="Text Box 176"/>
          <p:cNvSpPr txBox="1">
            <a:spLocks noChangeArrowheads="1"/>
          </p:cNvSpPr>
          <p:nvPr/>
        </p:nvSpPr>
        <p:spPr bwMode="auto">
          <a:xfrm>
            <a:off x="251520" y="668685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расходы</a:t>
            </a:r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28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1"/>
          <p:cNvSpPr>
            <a:spLocks noGrp="1"/>
          </p:cNvSpPr>
          <p:nvPr>
            <p:ph idx="1"/>
          </p:nvPr>
        </p:nvSpPr>
        <p:spPr>
          <a:xfrm>
            <a:off x="539552" y="1841600"/>
            <a:ext cx="8147248" cy="33876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Расчет себестоимости лечения пациентов анализируемого отделения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Расчет показателей экономической эффективности деятельности анализируемого отделения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2AD2EB-7A18-4952-9CF0-4AC2D00B602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9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 Box 176"/>
          <p:cNvSpPr txBox="1">
            <a:spLocks noChangeArrowheads="1"/>
          </p:cNvSpPr>
          <p:nvPr/>
        </p:nvSpPr>
        <p:spPr bwMode="auto">
          <a:xfrm>
            <a:off x="749288" y="666274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алгоритм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</a:t>
            </a:r>
          </a:p>
        </p:txBody>
      </p:sp>
    </p:spTree>
    <p:extLst>
      <p:ext uri="{BB962C8B-B14F-4D97-AF65-F5344CB8AC3E}">
        <p14:creationId xmlns:p14="http://schemas.microsoft.com/office/powerpoint/2010/main" val="37230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76D2F-CAFE-44B5-A79B-15F06AE74E0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11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0" y="68610"/>
            <a:ext cx="1257300" cy="1200150"/>
          </a:xfrm>
          <a:prstGeom prst="round2DiagRect">
            <a:avLst>
              <a:gd name="adj1" fmla="val 0"/>
              <a:gd name="adj2" fmla="val 41184"/>
            </a:avLst>
          </a:prstGeom>
          <a:ln w="88900" cap="sq">
            <a:gradFill>
              <a:gsLst>
                <a:gs pos="12000">
                  <a:schemeClr val="accent2">
                    <a:lumMod val="40000"/>
                    <a:lumOff val="60000"/>
                  </a:schemeClr>
                </a:gs>
                <a:gs pos="17999">
                  <a:schemeClr val="accent2">
                    <a:lumMod val="60000"/>
                    <a:lumOff val="40000"/>
                  </a:schemeClr>
                </a:gs>
                <a:gs pos="36000">
                  <a:schemeClr val="accent2"/>
                </a:gs>
                <a:gs pos="61000">
                  <a:schemeClr val="accent2">
                    <a:lumMod val="75000"/>
                  </a:schemeClr>
                </a:gs>
                <a:gs pos="82001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rou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 Box 176"/>
          <p:cNvSpPr txBox="1">
            <a:spLocks noChangeArrowheads="1"/>
          </p:cNvSpPr>
          <p:nvPr/>
        </p:nvSpPr>
        <p:spPr bwMode="auto">
          <a:xfrm>
            <a:off x="574675" y="423238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C00000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C00000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C00000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C00000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C00000"/>
                </a:solidFill>
                <a:latin typeface="Book Antiqua" pitchFamily="18" charset="0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расчета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956121"/>
              </p:ext>
            </p:extLst>
          </p:nvPr>
        </p:nvGraphicFramePr>
        <p:xfrm>
          <a:off x="323529" y="1600192"/>
          <a:ext cx="7992888" cy="5003801"/>
        </p:xfrm>
        <a:graphic>
          <a:graphicData uri="http://schemas.openxmlformats.org/drawingml/2006/table">
            <a:tbl>
              <a:tblPr/>
              <a:tblGrid>
                <a:gridCol w="3312748"/>
                <a:gridCol w="1170035"/>
                <a:gridCol w="1170035"/>
                <a:gridCol w="1170035"/>
                <a:gridCol w="1170035"/>
              </a:tblGrid>
              <a:tr h="367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Финансовые показатели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прямые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косвенные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всего, руб.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вида расходов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анализируемого отделения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ФОТ с начислениями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Медикаменты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Расходный материал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Питание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коечных отделений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1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2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реанимации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1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2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параклинических отделений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1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Отделение 2</a:t>
                      </a:r>
                    </a:p>
                  </a:txBody>
                  <a:tcPr marL="149756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оперблока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расходы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 совокупный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 на 1 пациента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 на 1 пациента без учета медикаментов и расходного материала</a:t>
                      </a:r>
                    </a:p>
                  </a:txBody>
                  <a:tcPr marL="8320" marR="8320" marT="8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Маржинальная прибыль (убыток)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15 000,00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Себестоимость 1 пациента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Прибыль (убыток) на 1 пациента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150,00  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Рентабельность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15,0%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320" marR="8320" marT="83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28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Содержимое 1"/>
          <p:cNvSpPr>
            <a:spLocks noGrp="1"/>
          </p:cNvSpPr>
          <p:nvPr>
            <p:ph idx="1"/>
          </p:nvPr>
        </p:nvSpPr>
        <p:spPr>
          <a:xfrm>
            <a:off x="1043608" y="1600201"/>
            <a:ext cx="6840760" cy="2980927"/>
          </a:xfrm>
        </p:spPr>
        <p:txBody>
          <a:bodyPr/>
          <a:lstStyle/>
          <a:p>
            <a:pPr marL="0" indent="0" algn="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Никитенко</a:t>
            </a:r>
          </a:p>
          <a:p>
            <a:pPr marL="0" indent="0" algn="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Дмитрий Николаевич</a:t>
            </a:r>
          </a:p>
          <a:p>
            <a:pPr marL="0" indent="0" algn="r">
              <a:buNone/>
            </a:pP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nikitenkodn@gmail.com</a:t>
            </a:r>
            <a:endParaRPr lang="ru-RU" sz="3600" dirty="0" smtClean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8-916-364-04-90</a:t>
            </a:r>
          </a:p>
          <a:p>
            <a:pPr marL="0" indent="0" algn="ctr">
              <a:buNone/>
            </a:pPr>
            <a:endParaRPr lang="ru-RU" sz="4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2AD2EB-7A18-4952-9CF0-4AC2D00B602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11813</TotalTime>
  <Words>409</Words>
  <Application>Microsoft Office PowerPoint</Application>
  <PresentationFormat>Экран (4:3)</PresentationFormat>
  <Paragraphs>169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Тема1</vt:lpstr>
      <vt:lpstr>3_Тема Office</vt:lpstr>
      <vt:lpstr>1_Тема Office</vt:lpstr>
      <vt:lpstr>2_Тема Office</vt:lpstr>
      <vt:lpstr>   Экономическая эффективность деятельности подразделения медицинской организации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Локальные нормативные акты,  утвержденные Генеральным директором  ФГУ Национального медико-хирургическим центром  им. Н.И. Пирогова</dc:title>
  <dc:creator>kondrateva</dc:creator>
  <cp:lastModifiedBy>User</cp:lastModifiedBy>
  <cp:revision>279</cp:revision>
  <cp:lastPrinted>2014-10-02T08:56:58Z</cp:lastPrinted>
  <dcterms:created xsi:type="dcterms:W3CDTF">2011-11-01T11:43:33Z</dcterms:created>
  <dcterms:modified xsi:type="dcterms:W3CDTF">2014-10-02T10:05:21Z</dcterms:modified>
</cp:coreProperties>
</file>