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5"/>
  </p:notesMasterIdLst>
  <p:sldIdLst>
    <p:sldId id="351" r:id="rId2"/>
    <p:sldId id="372" r:id="rId3"/>
    <p:sldId id="335" r:id="rId4"/>
    <p:sldId id="362" r:id="rId5"/>
    <p:sldId id="363" r:id="rId6"/>
    <p:sldId id="364" r:id="rId7"/>
    <p:sldId id="373" r:id="rId8"/>
    <p:sldId id="376" r:id="rId9"/>
    <p:sldId id="377" r:id="rId10"/>
    <p:sldId id="374" r:id="rId11"/>
    <p:sldId id="375" r:id="rId12"/>
    <p:sldId id="378" r:id="rId13"/>
    <p:sldId id="3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1D1"/>
    <a:srgbClr val="2D6CB9"/>
    <a:srgbClr val="288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741C4-10A7-4DBF-8D3D-4CE2A72920D2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29212-53F5-4398-8E6A-DA8563CA5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524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5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E8FAF-7C89-4820-B2E7-7CCF89A90657}" type="datetimeFigureOut">
              <a:rPr lang="ru-RU" smtClean="0"/>
              <a:pPr/>
              <a:t>04.10.2014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2E942-1577-4907-A3E5-1E96D0EF0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ru-RU" sz="32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Эффективный контракт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2708920"/>
            <a:ext cx="7272808" cy="2332856"/>
          </a:xfrm>
          <a:noFill/>
        </p:spPr>
        <p:txBody>
          <a:bodyPr>
            <a:normAutofit/>
          </a:bodyPr>
          <a:lstStyle/>
          <a:p>
            <a:r>
              <a:rPr lang="ru-RU" altLang="ru-RU" sz="2800" dirty="0" smtClean="0">
                <a:effectLst/>
                <a:latin typeface="Arial" charset="0"/>
              </a:rPr>
              <a:t>Трудовой договор с работником</a:t>
            </a:r>
          </a:p>
          <a:p>
            <a:r>
              <a:rPr lang="ru-RU" altLang="ru-RU" sz="2800" dirty="0" smtClean="0">
                <a:effectLst/>
                <a:latin typeface="Arial" charset="0"/>
              </a:rPr>
              <a:t>Комплекс мероприятий, направленный в конечном счете на повышение качества и доступности медицинской помощи.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ru-RU" sz="32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Направления по реализации </a:t>
            </a:r>
            <a:br>
              <a:rPr lang="ru-RU" altLang="ru-RU" sz="32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altLang="ru-RU" sz="32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эффективного контракта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2636912"/>
            <a:ext cx="7272808" cy="2332856"/>
          </a:xfrm>
          <a:noFill/>
        </p:spPr>
        <p:txBody>
          <a:bodyPr>
            <a:normAutofit fontScale="77500" lnSpcReduction="20000"/>
          </a:bodyPr>
          <a:lstStyle/>
          <a:p>
            <a:pPr lvl="0"/>
            <a:r>
              <a:rPr lang="ru-RU" sz="2800" dirty="0"/>
              <a:t>повышение уровня заработной платы ряду категорий медицинских работников по отношению к средней заработной плате по субъекту РФ;</a:t>
            </a:r>
          </a:p>
          <a:p>
            <a:pPr lvl="0"/>
            <a:r>
              <a:rPr lang="ru-RU" sz="2800" dirty="0"/>
              <a:t>усиление </a:t>
            </a:r>
            <a:r>
              <a:rPr lang="ru-RU" sz="2800" dirty="0" smtClean="0"/>
              <a:t>ответственности медицинских работников за </a:t>
            </a:r>
            <a:r>
              <a:rPr lang="ru-RU" sz="2800" dirty="0"/>
              <a:t>качество оказанной медицинской помощи;</a:t>
            </a:r>
          </a:p>
          <a:p>
            <a:pPr lvl="0"/>
            <a:r>
              <a:rPr lang="ru-RU" sz="2800" dirty="0"/>
              <a:t>проведение структурных преобразований в системе оказания медицинской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360881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/>
              <a:t>Показатели структурных преобразований системы оказания медицинской помощи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1800" b="1" dirty="0"/>
              <a:t>Динамика изменения </a:t>
            </a:r>
            <a:r>
              <a:rPr lang="ru-RU" sz="1800" b="1" dirty="0" smtClean="0"/>
              <a:t>размера соотношения средней заработной платы работников медицинских организаций к средней заработной плате в целом по экономике субъекта</a:t>
            </a:r>
            <a:endParaRPr lang="ru-RU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6252750" cy="375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6413" y="6237312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Распоряжение Правительства РФ от 28.12.2012 N </a:t>
            </a:r>
            <a:r>
              <a:rPr lang="ru-RU" sz="1400" dirty="0" smtClean="0"/>
              <a:t>2599-р «Об </a:t>
            </a:r>
            <a:r>
              <a:rPr lang="ru-RU" sz="1400" dirty="0"/>
              <a:t>утверждении плана мероприятий ("дорожной карты") "Изменения в отраслях социальной сферы, направленные на повышение эффективности </a:t>
            </a:r>
            <a:r>
              <a:rPr lang="ru-RU" sz="1400" dirty="0" smtClean="0"/>
              <a:t>здравоохранения»</a:t>
            </a:r>
            <a:endParaRPr lang="ru-RU" sz="1400" dirty="0"/>
          </a:p>
        </p:txBody>
      </p:sp>
      <p:sp>
        <p:nvSpPr>
          <p:cNvPr id="5" name="Параллелограмм 4"/>
          <p:cNvSpPr/>
          <p:nvPr/>
        </p:nvSpPr>
        <p:spPr>
          <a:xfrm>
            <a:off x="379587" y="6201043"/>
            <a:ext cx="7560840" cy="91438"/>
          </a:xfrm>
          <a:prstGeom prst="parallelogram">
            <a:avLst>
              <a:gd name="adj" fmla="val 227629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246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Оценка производится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2636912"/>
            <a:ext cx="7221488" cy="2232248"/>
          </a:xfrm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000" dirty="0" smtClean="0">
                <a:effectLst/>
              </a:rPr>
              <a:t>	</a:t>
            </a:r>
            <a:r>
              <a:rPr lang="ru-RU" altLang="ru-RU" sz="2400" dirty="0" smtClean="0">
                <a:effectLst/>
              </a:rPr>
              <a:t>в расчете на 1 физическое лицо (на основании статистических данных о численности работников).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 smtClean="0">
                <a:effectLst/>
              </a:rPr>
              <a:t>	При этом в сумму начисленной заработной платы работников списочного состава по основной работе включается оплата труда по внутреннему совместительству.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 фонд заработной платы, в целях статистического учета, включаются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76872"/>
            <a:ext cx="7848872" cy="3312368"/>
          </a:xfrm>
        </p:spPr>
        <p:txBody>
          <a:bodyPr>
            <a:noAutofit/>
          </a:bodyPr>
          <a:lstStyle/>
          <a:p>
            <a:pPr marL="531813" indent="-531813">
              <a:defRPr/>
            </a:pPr>
            <a:r>
              <a:rPr lang="ru-RU" sz="2000" dirty="0" smtClean="0">
                <a:effectLst/>
              </a:rPr>
              <a:t>начисленные </a:t>
            </a:r>
            <a:r>
              <a:rPr lang="ru-RU" sz="2000" dirty="0">
                <a:effectLst/>
              </a:rPr>
              <a:t>организациями суммы оплаты труда в денежной и </a:t>
            </a:r>
            <a:r>
              <a:rPr lang="ru-RU" sz="2000" dirty="0" err="1">
                <a:effectLst/>
              </a:rPr>
              <a:t>неденежной</a:t>
            </a:r>
            <a:r>
              <a:rPr lang="ru-RU" sz="2000" dirty="0">
                <a:effectLst/>
              </a:rPr>
              <a:t> формах за отработанное и неотработанное время, </a:t>
            </a:r>
            <a:endParaRPr lang="ru-RU" sz="2000" dirty="0" smtClean="0">
              <a:effectLst/>
            </a:endParaRPr>
          </a:p>
          <a:p>
            <a:pPr marL="531813" indent="-531813">
              <a:defRPr/>
            </a:pPr>
            <a:r>
              <a:rPr lang="ru-RU" sz="2000" dirty="0" smtClean="0">
                <a:effectLst/>
              </a:rPr>
              <a:t>компенсационные </a:t>
            </a:r>
            <a:r>
              <a:rPr lang="ru-RU" sz="2000" dirty="0">
                <a:effectLst/>
              </a:rPr>
              <a:t>выплаты, связанные с условиями труда и режимом работы, </a:t>
            </a:r>
            <a:endParaRPr lang="ru-RU" sz="2000" dirty="0" smtClean="0">
              <a:effectLst/>
            </a:endParaRPr>
          </a:p>
          <a:p>
            <a:pPr marL="531813" indent="-531813">
              <a:defRPr/>
            </a:pPr>
            <a:r>
              <a:rPr lang="ru-RU" sz="2000" dirty="0" smtClean="0">
                <a:effectLst/>
              </a:rPr>
              <a:t>доплаты </a:t>
            </a:r>
            <a:r>
              <a:rPr lang="ru-RU" sz="2000" dirty="0">
                <a:effectLst/>
              </a:rPr>
              <a:t>и надбавки, </a:t>
            </a:r>
            <a:endParaRPr lang="ru-RU" sz="2000" dirty="0" smtClean="0">
              <a:effectLst/>
            </a:endParaRPr>
          </a:p>
          <a:p>
            <a:pPr marL="531813" indent="-531813">
              <a:defRPr/>
            </a:pPr>
            <a:r>
              <a:rPr lang="ru-RU" sz="2000" dirty="0" smtClean="0">
                <a:effectLst/>
              </a:rPr>
              <a:t>премии</a:t>
            </a:r>
            <a:r>
              <a:rPr lang="ru-RU" sz="2000" dirty="0">
                <a:effectLst/>
              </a:rPr>
              <a:t>, </a:t>
            </a:r>
            <a:endParaRPr lang="ru-RU" sz="2000" dirty="0" smtClean="0">
              <a:effectLst/>
            </a:endParaRPr>
          </a:p>
          <a:p>
            <a:pPr marL="531813" indent="-531813">
              <a:defRPr/>
            </a:pPr>
            <a:r>
              <a:rPr lang="ru-RU" sz="2000" dirty="0" smtClean="0">
                <a:effectLst/>
              </a:rPr>
              <a:t>единовременные </a:t>
            </a:r>
            <a:r>
              <a:rPr lang="ru-RU" sz="2000" dirty="0">
                <a:effectLst/>
              </a:rPr>
              <a:t>поощрительные выплаты, </a:t>
            </a:r>
            <a:endParaRPr lang="ru-RU" sz="2000" dirty="0" smtClean="0">
              <a:effectLst/>
            </a:endParaRPr>
          </a:p>
          <a:p>
            <a:pPr marL="531813" indent="-531813">
              <a:defRPr/>
            </a:pPr>
            <a:r>
              <a:rPr lang="ru-RU" sz="2000" dirty="0" smtClean="0">
                <a:effectLst/>
              </a:rPr>
              <a:t>а </a:t>
            </a:r>
            <a:r>
              <a:rPr lang="ru-RU" sz="2000" dirty="0">
                <a:effectLst/>
              </a:rPr>
              <a:t>также оплата питания и проживания, имеющая систематический характер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При оценке соотношения заработной платы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2276872"/>
            <a:ext cx="7776864" cy="2520280"/>
          </a:xfrm>
          <a:noFill/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sz="2400" dirty="0" smtClean="0">
                <a:effectLst/>
              </a:rPr>
              <a:t>	</a:t>
            </a:r>
            <a:r>
              <a:rPr lang="ru-RU" altLang="ru-RU" sz="2800" dirty="0" smtClean="0">
                <a:effectLst/>
              </a:rPr>
              <a:t>отдельных категорий работников, определенных Указом Президента, и средней заработной платы в регионе учитывается вся заработная плата, полученная работником за счет всех источников.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26170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chemeClr val="bg1"/>
                </a:solidFill>
              </a:rPr>
              <a:t>Фонд </a:t>
            </a:r>
            <a:r>
              <a:rPr lang="ru-RU" altLang="ru-RU" sz="3200" b="1" dirty="0">
                <a:solidFill>
                  <a:schemeClr val="bg1"/>
                </a:solidFill>
              </a:rPr>
              <a:t>заработной </a:t>
            </a:r>
            <a:r>
              <a:rPr lang="ru-RU" altLang="ru-RU" sz="3200" b="1" dirty="0" smtClean="0">
                <a:solidFill>
                  <a:schemeClr val="bg1"/>
                </a:solidFill>
              </a:rPr>
              <a:t>платы формируется                      из следующих финансовых источников (помимо бюджетных средств)</a:t>
            </a:r>
            <a:endParaRPr lang="ru-RU" altLang="ru-RU" sz="3200" b="1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2276872"/>
            <a:ext cx="7776864" cy="3096344"/>
          </a:xfrm>
          <a:noFill/>
        </p:spPr>
        <p:txBody>
          <a:bodyPr>
            <a:normAutofit fontScale="85000" lnSpcReduction="10000"/>
          </a:bodyPr>
          <a:lstStyle/>
          <a:p>
            <a:r>
              <a:rPr lang="ru-RU" altLang="ru-RU" sz="2800" dirty="0" smtClean="0"/>
              <a:t>за </a:t>
            </a:r>
            <a:r>
              <a:rPr lang="ru-RU" altLang="ru-RU" sz="2800" dirty="0"/>
              <a:t>счет увеличения доходов от </a:t>
            </a:r>
            <a:r>
              <a:rPr lang="ru-RU" altLang="ru-RU" sz="2800" dirty="0" smtClean="0"/>
              <a:t>приносящей доход деятельности и других финансовых источников, </a:t>
            </a:r>
          </a:p>
          <a:p>
            <a:r>
              <a:rPr lang="ru-RU" altLang="ru-RU" sz="2800" dirty="0" smtClean="0"/>
              <a:t>за </a:t>
            </a:r>
            <a:r>
              <a:rPr lang="ru-RU" altLang="ru-RU" sz="2800" dirty="0"/>
              <a:t>счет сокращения так называемых неэффективных расходов медицинской </a:t>
            </a:r>
            <a:r>
              <a:rPr lang="ru-RU" altLang="ru-RU" sz="2800" dirty="0" smtClean="0"/>
              <a:t>организации: </a:t>
            </a:r>
          </a:p>
          <a:p>
            <a:pPr lvl="1"/>
            <a:r>
              <a:rPr lang="ru-RU" altLang="ru-RU" sz="2400" dirty="0" smtClean="0"/>
              <a:t>сокращение </a:t>
            </a:r>
            <a:r>
              <a:rPr lang="ru-RU" altLang="ru-RU" sz="2400" dirty="0"/>
              <a:t>расходов на оплату труда вспомогательного и административно-управленческого персонала </a:t>
            </a:r>
            <a:endParaRPr lang="ru-RU" altLang="ru-RU" sz="2400" dirty="0" smtClean="0"/>
          </a:p>
          <a:p>
            <a:pPr lvl="1"/>
            <a:r>
              <a:rPr lang="ru-RU" altLang="ru-RU" sz="2400" dirty="0" smtClean="0"/>
              <a:t>за </a:t>
            </a:r>
            <a:r>
              <a:rPr lang="ru-RU" altLang="ru-RU" sz="2400" dirty="0"/>
              <a:t>счет передачи </a:t>
            </a:r>
            <a:r>
              <a:rPr lang="ru-RU" altLang="ru-RU" sz="2400" dirty="0" err="1" smtClean="0"/>
              <a:t>неключевых</a:t>
            </a:r>
            <a:r>
              <a:rPr lang="ru-RU" altLang="ru-RU" sz="2400" dirty="0" smtClean="0"/>
              <a:t> функций </a:t>
            </a:r>
            <a:r>
              <a:rPr lang="ru-RU" altLang="ru-RU" sz="2400" dirty="0" err="1" smtClean="0"/>
              <a:t>аутсорсинговым</a:t>
            </a:r>
            <a:r>
              <a:rPr lang="ru-RU" altLang="ru-RU" sz="2400" dirty="0" smtClean="0"/>
              <a:t> компаниям, </a:t>
            </a:r>
          </a:p>
          <a:p>
            <a:pPr lvl="1"/>
            <a:r>
              <a:rPr lang="ru-RU" altLang="ru-RU" sz="2400" dirty="0" smtClean="0"/>
              <a:t>за счет сокращения </a:t>
            </a:r>
            <a:r>
              <a:rPr lang="ru-RU" altLang="ru-RU" sz="2400" dirty="0"/>
              <a:t>неэффективных организаций</a:t>
            </a:r>
            <a:endParaRPr lang="ru-RU" altLang="ru-RU" sz="24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9520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04664"/>
            <a:ext cx="8229600" cy="1512168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400" dirty="0" smtClean="0"/>
              <a:t>Письмо </a:t>
            </a:r>
            <a:r>
              <a:rPr lang="ru-RU" sz="2400" dirty="0"/>
              <a:t>Минздрава России от 04.09.2014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№ </a:t>
            </a:r>
            <a:r>
              <a:rPr lang="ru-RU" sz="2400" dirty="0"/>
              <a:t>16-3/10/2-6752</a:t>
            </a:r>
            <a:br>
              <a:rPr lang="ru-RU" sz="2400" dirty="0"/>
            </a:br>
            <a:r>
              <a:rPr lang="ru-RU" sz="2400" dirty="0"/>
              <a:t>"О совершенствовании региональных и муниципальных систем оплаты труда медицинских работников"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132856"/>
            <a:ext cx="79208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целях сохранения кадрового потенциала отрасли, повышения престижности и привлекательности работы в медицинских организациях и в соответствии с утвержденными решением Российской трехсторонней комиссии по регулированию социально-трудовых отношений </a:t>
            </a:r>
            <a:r>
              <a:rPr lang="ru-RU" sz="1600" dirty="0" smtClean="0"/>
              <a:t>Едиными </a:t>
            </a:r>
            <a:r>
              <a:rPr lang="ru-RU" sz="1600" dirty="0"/>
              <a:t>рекомендациями по установлению на федеральном, региональном и местном уровнях систем оплаты труда работников государственных и муниципальных учреждений на 2014 год </a:t>
            </a:r>
            <a:endParaRPr lang="ru-RU" sz="1600" dirty="0" smtClean="0"/>
          </a:p>
          <a:p>
            <a:r>
              <a:rPr lang="ru-RU" sz="1600" dirty="0" smtClean="0"/>
              <a:t>полагаем </a:t>
            </a:r>
            <a:r>
              <a:rPr lang="ru-RU" sz="1600" dirty="0"/>
              <a:t>целесообразным провести в субъектах Российской Федерации работу по совершенствованию систем оплаты труда медицинских работников, направленных на внедрение новых подходов к формированию гарантированной части заработной платы, сбалансировав долю тарифной части заработка работников и иных выплат таким образом, чтобы </a:t>
            </a:r>
            <a:endParaRPr lang="ru-RU" sz="16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600" dirty="0" smtClean="0"/>
              <a:t>55 </a:t>
            </a:r>
            <a:r>
              <a:rPr lang="ru-RU" sz="1600" dirty="0"/>
              <a:t>- 60% заработной платы направлялось на выплаты по окладам, </a:t>
            </a:r>
            <a:endParaRPr lang="ru-RU" sz="16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600" dirty="0" smtClean="0"/>
              <a:t>30</a:t>
            </a:r>
            <a:r>
              <a:rPr lang="ru-RU" sz="1600" dirty="0"/>
              <a:t>% структуры заработной платы составляли стимулирующие выплаты за достижение конкретных результатов деятельности по показателям и критериям эффективности, </a:t>
            </a:r>
            <a:endParaRPr lang="ru-RU" sz="16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600" dirty="0" smtClean="0"/>
              <a:t>10 </a:t>
            </a:r>
            <a:r>
              <a:rPr lang="ru-RU" sz="1600" dirty="0"/>
              <a:t>- 15% структуры заработной платы - компенсационные выплаты в зависимости от условий труда медицинских </a:t>
            </a:r>
            <a:r>
              <a:rPr lang="ru-RU" sz="1600" dirty="0" smtClean="0"/>
              <a:t>работников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3913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04664"/>
            <a:ext cx="8229600" cy="1512168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400" dirty="0" smtClean="0"/>
              <a:t>Письмо </a:t>
            </a:r>
            <a:r>
              <a:rPr lang="ru-RU" sz="2400" dirty="0"/>
              <a:t>Минздрава России от 04.09.2014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№ </a:t>
            </a:r>
            <a:r>
              <a:rPr lang="ru-RU" sz="2400" dirty="0"/>
              <a:t>16-3/10/2-6752</a:t>
            </a:r>
            <a:br>
              <a:rPr lang="ru-RU" sz="2400" dirty="0"/>
            </a:br>
            <a:r>
              <a:rPr lang="ru-RU" sz="2400" dirty="0"/>
              <a:t>"О совершенствовании региональных и муниципальных систем оплаты труда медицинских работников"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2636912"/>
            <a:ext cx="734481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Пересмотр </a:t>
            </a:r>
            <a:r>
              <a:rPr lang="ru-RU" sz="1600" b="1" dirty="0"/>
              <a:t>действующей системы показателей эффективности деятельности </a:t>
            </a:r>
            <a:r>
              <a:rPr lang="ru-RU" sz="1600" b="1" dirty="0" smtClean="0"/>
              <a:t>работников</a:t>
            </a:r>
            <a:r>
              <a:rPr lang="ru-RU" sz="1600" dirty="0" smtClean="0"/>
              <a:t>:</a:t>
            </a:r>
            <a:endParaRPr lang="ru-RU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установление </a:t>
            </a:r>
            <a:r>
              <a:rPr lang="ru-RU" sz="1600" dirty="0"/>
              <a:t>показателей, позволяющих ориентировать работников на достижение конкретных результатов, а также критериев и условий их назначения с отражением в положениях об оплате труда работников учреждений, локальных нормативных актах и трудовых договорах с руководителями и работниками учреждений;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отмену </a:t>
            </a:r>
            <a:r>
              <a:rPr lang="ru-RU" sz="1600" dirty="0"/>
              <a:t>неэффективных стимулирующих выплат;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/>
              <a:t>использование </a:t>
            </a:r>
            <a:r>
              <a:rPr lang="ru-RU" sz="1600" dirty="0"/>
              <a:t>при оценке достижения конкретных показателей качества и количества оказываемых государственных (муниципальных) услуг (выполнения работ), в том числе в рамках независимой оценки качества оказания услуг учреждениями, и введения публичных рейтингов их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12426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836712"/>
            <a:ext cx="8229600" cy="778098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chemeClr val="bg1"/>
                </a:solidFill>
              </a:rPr>
              <a:t>Основная идея </a:t>
            </a:r>
            <a:r>
              <a:rPr lang="ru-RU" altLang="ru-RU" sz="3200" b="1" dirty="0">
                <a:solidFill>
                  <a:schemeClr val="bg1"/>
                </a:solidFill>
              </a:rPr>
              <a:t>эффективного контракта </a:t>
            </a:r>
            <a:endParaRPr lang="ru-RU" altLang="ru-RU" sz="3200" b="1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2276872"/>
            <a:ext cx="7776864" cy="3096344"/>
          </a:xfrm>
          <a:noFill/>
        </p:spPr>
        <p:txBody>
          <a:bodyPr>
            <a:normAutofit/>
          </a:bodyPr>
          <a:lstStyle/>
          <a:p>
            <a:r>
              <a:rPr lang="ru-RU" sz="2000" dirty="0"/>
              <a:t>не </a:t>
            </a:r>
            <a:r>
              <a:rPr lang="ru-RU" sz="2000" dirty="0" smtClean="0"/>
              <a:t>столько в </a:t>
            </a:r>
            <a:r>
              <a:rPr lang="ru-RU" sz="2000" dirty="0"/>
              <a:t>повышении зарплаты, </a:t>
            </a:r>
            <a:r>
              <a:rPr lang="ru-RU" sz="2000" dirty="0" smtClean="0"/>
              <a:t>сколько </a:t>
            </a:r>
            <a:r>
              <a:rPr lang="ru-RU" sz="2000" dirty="0"/>
              <a:t>в ее дифференциации в зависимости от результатов труда. </a:t>
            </a:r>
            <a:endParaRPr lang="ru-RU" sz="2000" dirty="0" smtClean="0"/>
          </a:p>
          <a:p>
            <a:r>
              <a:rPr lang="ru-RU" sz="2000" dirty="0" smtClean="0"/>
              <a:t>Распоряжение 2190-р:  «</a:t>
            </a:r>
            <a:r>
              <a:rPr lang="ru-RU" sz="2000" b="1" i="1" dirty="0">
                <a:solidFill>
                  <a:srgbClr val="FF0000"/>
                </a:solidFill>
              </a:rPr>
              <a:t>заработная плата конкретного работника </a:t>
            </a:r>
            <a:r>
              <a:rPr lang="ru-RU" sz="2000" dirty="0"/>
              <a:t>зависит от его квалификации, сложности, количества и качества выполняемой работы и </a:t>
            </a:r>
            <a:r>
              <a:rPr lang="ru-RU" sz="2000" b="1" i="1" dirty="0">
                <a:solidFill>
                  <a:srgbClr val="FF0000"/>
                </a:solidFill>
              </a:rPr>
              <a:t>может быть как выше, так и ниже целевого значения, установленного указами Президента </a:t>
            </a:r>
            <a:r>
              <a:rPr lang="ru-RU" sz="2000" dirty="0"/>
              <a:t>Российской Федерации от 7 мая 2012 г. N 597 и от 1 июня 2012 г. N 761 для соответствующей категории работников»</a:t>
            </a:r>
            <a:endParaRPr lang="ru-RU" altLang="ru-RU" sz="20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002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836712"/>
            <a:ext cx="8229600" cy="778098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chemeClr val="bg1"/>
                </a:solidFill>
              </a:rPr>
              <a:t>Основная идея </a:t>
            </a:r>
            <a:r>
              <a:rPr lang="ru-RU" altLang="ru-RU" sz="3200" b="1" dirty="0">
                <a:solidFill>
                  <a:schemeClr val="bg1"/>
                </a:solidFill>
              </a:rPr>
              <a:t>эффективного контракта </a:t>
            </a:r>
            <a:endParaRPr lang="ru-RU" altLang="ru-RU" sz="3200" b="1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2276872"/>
            <a:ext cx="7776864" cy="3096344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ru-RU" sz="2400" dirty="0"/>
              <a:t>не </a:t>
            </a:r>
            <a:r>
              <a:rPr lang="ru-RU" sz="2400" dirty="0" smtClean="0"/>
              <a:t>столько в </a:t>
            </a:r>
            <a:r>
              <a:rPr lang="ru-RU" sz="2400" dirty="0"/>
              <a:t>повышении зарплаты, </a:t>
            </a:r>
            <a:r>
              <a:rPr lang="ru-RU" sz="2400" dirty="0" smtClean="0"/>
              <a:t>сколько </a:t>
            </a:r>
            <a:r>
              <a:rPr lang="ru-RU" sz="2400" dirty="0"/>
              <a:t>в ее дифференциации в зависимости от результатов труда. </a:t>
            </a:r>
            <a:endParaRPr lang="ru-RU" sz="2400" dirty="0" smtClean="0"/>
          </a:p>
          <a:p>
            <a:r>
              <a:rPr lang="ru-RU" sz="2400" dirty="0" smtClean="0"/>
              <a:t>Распоряжение 2190-р:  «</a:t>
            </a:r>
            <a:r>
              <a:rPr lang="ru-RU" sz="2400" b="1" i="1" dirty="0">
                <a:solidFill>
                  <a:srgbClr val="FF0000"/>
                </a:solidFill>
              </a:rPr>
              <a:t>заработная плата конкретного работника </a:t>
            </a:r>
            <a:r>
              <a:rPr lang="ru-RU" sz="2400" dirty="0"/>
              <a:t>зависит от его квалификации, сложности, количества и качества выполняемой работы и </a:t>
            </a:r>
            <a:r>
              <a:rPr lang="ru-RU" sz="2400" b="1" i="1" dirty="0">
                <a:solidFill>
                  <a:srgbClr val="FF0000"/>
                </a:solidFill>
              </a:rPr>
              <a:t>может быть как выше, так и ниже целевого значения, установленного указами Президента </a:t>
            </a:r>
            <a:r>
              <a:rPr lang="ru-RU" sz="2400" dirty="0"/>
              <a:t>Российской Федерации от 7 мая 2012 г. N 597 и от 1 июня 2012 г. N 761 для соответствующей категории работников»</a:t>
            </a:r>
            <a:endParaRPr lang="ru-RU" altLang="ru-RU" sz="24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6621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229600" cy="1872208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/>
              <a:t>Примерной формой трудового договора </a:t>
            </a:r>
            <a:r>
              <a:rPr lang="ru-RU" sz="3200" b="1" dirty="0" smtClean="0"/>
              <a:t>                    с </a:t>
            </a:r>
            <a:r>
              <a:rPr lang="ru-RU" sz="3200" b="1" dirty="0"/>
              <a:t>работником государственного (муниципального) учреждения ,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установлено </a:t>
            </a:r>
            <a:r>
              <a:rPr lang="ru-RU" sz="3200" b="1" dirty="0"/>
              <a:t>две группы показателей: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2996952"/>
            <a:ext cx="7560840" cy="1728192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1) Показатели </a:t>
            </a:r>
            <a:r>
              <a:rPr lang="ru-RU" sz="2400" dirty="0"/>
              <a:t>и критерии оценки </a:t>
            </a:r>
            <a:r>
              <a:rPr lang="ru-RU" sz="2400" dirty="0" smtClean="0"/>
              <a:t>эффективности деятельности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2) Показатели</a:t>
            </a:r>
            <a:r>
              <a:rPr lang="ru-RU" sz="2400" dirty="0"/>
              <a:t>, являющиеся условием получения выплат стимулирующего </a:t>
            </a:r>
            <a:r>
              <a:rPr lang="ru-RU" sz="2400" dirty="0" smtClean="0"/>
              <a:t>характера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089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ru-RU" sz="2800" b="1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Угрозы, связанные с внедрением эффективного контракта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844824"/>
            <a:ext cx="7416824" cy="3888779"/>
          </a:xfrm>
          <a:noFill/>
        </p:spPr>
        <p:txBody>
          <a:bodyPr>
            <a:normAutofit lnSpcReduction="10000"/>
          </a:bodyPr>
          <a:lstStyle/>
          <a:p>
            <a:r>
              <a:rPr lang="ru-RU" altLang="ru-RU" sz="2400" dirty="0" smtClean="0">
                <a:effectLst/>
              </a:rPr>
              <a:t>Недофинансирование других статей расходов в целях «выведения» уровня оплаты труда</a:t>
            </a:r>
          </a:p>
          <a:p>
            <a:r>
              <a:rPr lang="ru-RU" altLang="ru-RU" sz="2400" dirty="0" smtClean="0">
                <a:effectLst/>
              </a:rPr>
              <a:t>«</a:t>
            </a:r>
            <a:r>
              <a:rPr lang="ru-RU" altLang="ru-RU" sz="2400" dirty="0" err="1" smtClean="0">
                <a:effectLst/>
              </a:rPr>
              <a:t>Выводиловка</a:t>
            </a:r>
            <a:r>
              <a:rPr lang="ru-RU" altLang="ru-RU" sz="2400" dirty="0" smtClean="0">
                <a:effectLst/>
              </a:rPr>
              <a:t>»</a:t>
            </a:r>
          </a:p>
          <a:p>
            <a:r>
              <a:rPr lang="ru-RU" altLang="ru-RU" sz="2400" dirty="0" smtClean="0">
                <a:effectLst/>
              </a:rPr>
              <a:t>Проблема выплат участковым работникам</a:t>
            </a:r>
            <a:endParaRPr lang="en-US" altLang="ru-RU" sz="2400" dirty="0" smtClean="0">
              <a:effectLst/>
            </a:endParaRPr>
          </a:p>
          <a:p>
            <a:r>
              <a:rPr lang="ru-RU" altLang="ru-RU" sz="2400" dirty="0" smtClean="0">
                <a:effectLst/>
              </a:rPr>
              <a:t>Дифференциация в уровнях оплаты труда работников и связанное с этих недовольство части работников</a:t>
            </a:r>
          </a:p>
          <a:p>
            <a:r>
              <a:rPr lang="ru-RU" altLang="ru-RU" sz="2400" dirty="0" smtClean="0">
                <a:effectLst/>
              </a:rPr>
              <a:t>Сокращение работников в целях обеспечения заданного уровня оплаты труда</a:t>
            </a:r>
          </a:p>
          <a:p>
            <a:r>
              <a:rPr lang="ru-RU" altLang="ru-RU" sz="2400" dirty="0" smtClean="0">
                <a:effectLst/>
              </a:rPr>
              <a:t>Отказ в приеме на работу молодых специалистов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</TotalTime>
  <Words>703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Тема Office</vt:lpstr>
      <vt:lpstr>Эффективный контракт</vt:lpstr>
      <vt:lpstr>Направления по реализации  эффективного контракта</vt:lpstr>
      <vt:lpstr>Показатели структурных преобразований системы оказания медицинской помощи Динамика изменения размера соотношения средней заработной платы работников медицинских организаций к средней заработной плате в целом по экономике субъекта</vt:lpstr>
      <vt:lpstr>Оценка производится</vt:lpstr>
      <vt:lpstr>В фонд заработной платы, в целях статистического учета, включаются </vt:lpstr>
      <vt:lpstr>При оценке соотношения заработной платы</vt:lpstr>
      <vt:lpstr>Фонд заработной платы формируется                      из следующих финансовых источников (помимо бюджетных средств)</vt:lpstr>
      <vt:lpstr>Письмо Минздрава России от 04.09.2014  № 16-3/10/2-6752 "О совершенствовании региональных и муниципальных систем оплаты труда медицинских работников"</vt:lpstr>
      <vt:lpstr>Письмо Минздрава России от 04.09.2014  № 16-3/10/2-6752 "О совершенствовании региональных и муниципальных систем оплаты труда медицинских работников"</vt:lpstr>
      <vt:lpstr>Основная идея эффективного контракта </vt:lpstr>
      <vt:lpstr>Основная идея эффективного контракта </vt:lpstr>
      <vt:lpstr>Примерной формой трудового договора                     с работником государственного (муниципального) учреждения ,  установлено две группы показателей:</vt:lpstr>
      <vt:lpstr>Угрозы, связанные с внедрением эффективного контракта</vt:lpstr>
    </vt:vector>
  </TitlesOfParts>
  <Company>ЦНИИОИЗ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Переход на «эффективный контракт» - это комплексный проект, направленный на повышение качества работы социально-культурных отраслей.</dc:title>
  <dc:creator>Обухова О.В.</dc:creator>
  <cp:lastModifiedBy>Зотов Владислав Александрович</cp:lastModifiedBy>
  <cp:revision>115</cp:revision>
  <dcterms:created xsi:type="dcterms:W3CDTF">2013-09-19T17:59:33Z</dcterms:created>
  <dcterms:modified xsi:type="dcterms:W3CDTF">2014-10-03T21:07:44Z</dcterms:modified>
</cp:coreProperties>
</file>